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282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19" r:id="rId12"/>
    <p:sldId id="321" r:id="rId13"/>
    <p:sldId id="306" r:id="rId14"/>
    <p:sldId id="307" r:id="rId15"/>
    <p:sldId id="308" r:id="rId16"/>
    <p:sldId id="310" r:id="rId17"/>
    <p:sldId id="309" r:id="rId18"/>
    <p:sldId id="311" r:id="rId19"/>
    <p:sldId id="322" r:id="rId20"/>
    <p:sldId id="326" r:id="rId21"/>
    <p:sldId id="325" r:id="rId22"/>
    <p:sldId id="316" r:id="rId23"/>
    <p:sldId id="329" r:id="rId24"/>
    <p:sldId id="327" r:id="rId25"/>
    <p:sldId id="317" r:id="rId2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4" autoAdjust="0"/>
  </p:normalViewPr>
  <p:slideViewPr>
    <p:cSldViewPr>
      <p:cViewPr>
        <p:scale>
          <a:sx n="112" d="100"/>
          <a:sy n="112" d="100"/>
        </p:scale>
        <p:origin x="-1584" y="-54"/>
      </p:cViewPr>
      <p:guideLst>
        <p:guide orient="horz" pos="2160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96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t" anchorCtr="0" compatLnSpc="1">
            <a:prstTxWarp prst="textNoShape">
              <a:avLst/>
            </a:prstTxWarp>
          </a:bodyPr>
          <a:lstStyle>
            <a:lvl1pPr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t" anchorCtr="0" compatLnSpc="1">
            <a:prstTxWarp prst="textNoShape">
              <a:avLst/>
            </a:prstTxWarp>
          </a:bodyPr>
          <a:lstStyle>
            <a:lvl1pPr algn="r"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b" anchorCtr="0" compatLnSpc="1">
            <a:prstTxWarp prst="textNoShape">
              <a:avLst/>
            </a:prstTxWarp>
          </a:bodyPr>
          <a:lstStyle>
            <a:lvl1pPr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500" u="none">
                <a:latin typeface="Arial" panose="020B0604020202020204" pitchFamily="34" charset="0"/>
              </a:defRPr>
            </a:lvl1pPr>
          </a:lstStyle>
          <a:p>
            <a:fld id="{6FA97BC8-E7AE-45B6-B6CD-4503FE10BC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464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t" anchorCtr="0" compatLnSpc="1">
            <a:prstTxWarp prst="textNoShape">
              <a:avLst/>
            </a:prstTxWarp>
          </a:bodyPr>
          <a:lstStyle>
            <a:lvl1pPr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t" anchorCtr="0" compatLnSpc="1">
            <a:prstTxWarp prst="textNoShape">
              <a:avLst/>
            </a:prstTxWarp>
          </a:bodyPr>
          <a:lstStyle>
            <a:lvl1pPr algn="r"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smtClean="0"/>
              <a:t>Cliquez pour modifier les styles du texte du masque</a:t>
            </a:r>
          </a:p>
          <a:p>
            <a:pPr lvl="1"/>
            <a:r>
              <a:rPr lang="en-GB" altLang="fr-FR" noProof="0" smtClean="0"/>
              <a:t>Deuxième niveau</a:t>
            </a:r>
          </a:p>
          <a:p>
            <a:pPr lvl="2"/>
            <a:r>
              <a:rPr lang="en-GB" altLang="fr-FR" noProof="0" smtClean="0"/>
              <a:t>Troisième niveau</a:t>
            </a:r>
          </a:p>
          <a:p>
            <a:pPr lvl="3"/>
            <a:r>
              <a:rPr lang="en-GB" altLang="fr-FR" noProof="0" smtClean="0"/>
              <a:t>Quatrième niveau</a:t>
            </a:r>
          </a:p>
          <a:p>
            <a:pPr lvl="4"/>
            <a:r>
              <a:rPr lang="en-GB" alt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b" anchorCtr="0" compatLnSpc="1">
            <a:prstTxWarp prst="textNoShape">
              <a:avLst/>
            </a:prstTxWarp>
          </a:bodyPr>
          <a:lstStyle>
            <a:lvl1pPr defTabSz="990541" eaLnBrk="1" hangingPunct="1">
              <a:defRPr sz="1500" u="none">
                <a:latin typeface="Arial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6" tIns="49503" rIns="99006" bIns="49503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500" u="none">
                <a:latin typeface="Arial" panose="020B0604020202020204" pitchFamily="34" charset="0"/>
              </a:defRPr>
            </a:lvl1pPr>
          </a:lstStyle>
          <a:p>
            <a:fld id="{0C4A3B86-996B-4057-A8DD-7ADDEEF9A32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16250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3B86-996B-4057-A8DD-7ADDEEF9A32A}" type="slidenum">
              <a:rPr lang="en-GB" altLang="fr-FR" smtClean="0"/>
              <a:pPr/>
              <a:t>18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3383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F11D-F50A-4895-BB8D-53253DBEDB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19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42C1-E724-42BD-AEB7-A69ABDD50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87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835150" y="6858000"/>
            <a:ext cx="287813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-260350" y="6400800"/>
            <a:ext cx="49768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Master MIT spécialité Génie Industriel   </a:t>
            </a:r>
            <a:r>
              <a:rPr lang="fr-FR" b="1"/>
              <a:t>Jury 29 juin 2011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FE8-672A-49F1-AE24-6D18977362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213" y="260350"/>
            <a:ext cx="6084887" cy="8556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835150" y="6858000"/>
            <a:ext cx="287813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-260350" y="6400800"/>
            <a:ext cx="49768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Master MIT spécialité Génie Industriel   </a:t>
            </a:r>
            <a:r>
              <a:rPr lang="fr-FR" b="1"/>
              <a:t>Jury 29 juin 2011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76D0-F04F-461F-ACE2-EC8F75C2DB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23D60-53D1-44F5-A555-4C2D329885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005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9F6C2-7E8B-4CA9-B768-068DDF4993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45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BCB39-9332-4A12-B95F-D819B181DC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724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4FCE-00A2-4D9E-8A9D-F3959DFC45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08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B89B-B652-4DEC-8245-9CBFF7B789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582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DCE7E-4547-42DF-AB34-43AEC145BA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99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1357-BF1D-4FFB-9129-809C113B57E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617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9979-CADC-4849-A801-8AB6A1EC32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961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51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42088" y="6088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5429D1B-816B-41FE-8A6A-5440CF853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6D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6D7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b="1" kern="1200">
          <a:solidFill>
            <a:srgbClr val="004B9B"/>
          </a:solidFill>
          <a:latin typeface="+mn-lt"/>
          <a:ea typeface="+mn-ea"/>
          <a:cs typeface="+mn-cs"/>
        </a:defRPr>
      </a:lvl1pPr>
      <a:lvl2pPr marL="896938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BACC6"/>
          </a:solidFill>
          <a:latin typeface="+mn-lt"/>
          <a:ea typeface="+mn-ea"/>
          <a:cs typeface="+mn-cs"/>
        </a:defRPr>
      </a:lvl2pPr>
      <a:lvl3pPr marL="126206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n-lt"/>
          <a:ea typeface="+mn-ea"/>
          <a:cs typeface="+mn-cs"/>
        </a:defRPr>
      </a:lvl3pPr>
      <a:lvl4pPr marL="161607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lia.gzara@grenoble-inp.fr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.gzara@grenoble-inp.fr" TargetMode="External"/><Relationship Id="rId2" Type="http://schemas.openxmlformats.org/officeDocument/2006/relationships/hyperlink" Target="mailto:XXXXX.XXXXXXX@grenoble-inp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rederique.Chretiennot@grenoble-inp.fr" TargetMode="External"/><Relationship Id="rId5" Type="http://schemas.openxmlformats.org/officeDocument/2006/relationships/hyperlink" Target="mailto:Nadia.Dehemchi@grenoble-inp.fr" TargetMode="External"/><Relationship Id="rId4" Type="http://schemas.openxmlformats.org/officeDocument/2006/relationships/hyperlink" Target="mailto:Annabel.Jourdan@grenoble-inp.f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340768"/>
            <a:ext cx="8134350" cy="1800547"/>
          </a:xfrm>
        </p:spPr>
        <p:txBody>
          <a:bodyPr/>
          <a:lstStyle/>
          <a:p>
            <a:pPr algn="ctr" eaLnBrk="1" hangingPunct="1"/>
            <a:r>
              <a:rPr lang="fr-FR" altLang="en-US" sz="4000" b="0" kern="1200" dirty="0" smtClean="0">
                <a:solidFill>
                  <a:srgbClr val="6600FF"/>
                </a:solidFill>
                <a:ea typeface="+mn-ea"/>
                <a:cs typeface="Arial" charset="0"/>
              </a:rPr>
              <a:t>Master </a:t>
            </a:r>
            <a:r>
              <a:rPr lang="fr-FR" altLang="en-US" sz="4000" b="0" dirty="0">
                <a:solidFill>
                  <a:srgbClr val="6600FF"/>
                </a:solidFill>
                <a:ea typeface="+mn-ea"/>
                <a:cs typeface="Arial" charset="0"/>
              </a:rPr>
              <a:t>2 Génie </a:t>
            </a:r>
            <a:r>
              <a:rPr lang="fr-FR" altLang="en-US" sz="4000" b="0" dirty="0" smtClean="0">
                <a:solidFill>
                  <a:srgbClr val="6600FF"/>
                </a:solidFill>
                <a:ea typeface="+mn-ea"/>
                <a:cs typeface="Arial" charset="0"/>
              </a:rPr>
              <a:t>Industriel</a:t>
            </a:r>
            <a:br>
              <a:rPr lang="fr-FR" altLang="en-US" sz="4000" b="0" dirty="0" smtClean="0">
                <a:solidFill>
                  <a:srgbClr val="6600FF"/>
                </a:solidFill>
                <a:ea typeface="+mn-ea"/>
                <a:cs typeface="Arial" charset="0"/>
              </a:rPr>
            </a:br>
            <a:r>
              <a:rPr lang="fr-FR" altLang="en-US" sz="4000" b="0" dirty="0" smtClean="0">
                <a:solidFill>
                  <a:srgbClr val="6600FF"/>
                </a:solidFill>
                <a:ea typeface="+mn-ea"/>
                <a:cs typeface="Arial" charset="0"/>
              </a:rPr>
              <a:t>Programme Francophone</a:t>
            </a:r>
            <a:r>
              <a:rPr lang="fr-FR" altLang="en-US" sz="4000" b="0" kern="1200" dirty="0" smtClean="0">
                <a:solidFill>
                  <a:srgbClr val="6600FF"/>
                </a:solidFill>
                <a:ea typeface="+mn-ea"/>
                <a:cs typeface="Arial" charset="0"/>
              </a:rPr>
              <a:t/>
            </a:r>
            <a:br>
              <a:rPr lang="fr-FR" altLang="en-US" sz="4000" b="0" kern="1200" dirty="0" smtClean="0">
                <a:solidFill>
                  <a:srgbClr val="6600FF"/>
                </a:solidFill>
                <a:ea typeface="+mn-ea"/>
                <a:cs typeface="Arial" charset="0"/>
              </a:rPr>
            </a:br>
            <a:endParaRPr lang="fr-FR" altLang="en-US" sz="2400" b="0" kern="1200" dirty="0" smtClean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971" y="3157181"/>
            <a:ext cx="75235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en-US" sz="2400" u="none" dirty="0" smtClean="0">
                <a:latin typeface="+mj-lt"/>
              </a:rPr>
              <a:t>Rentrée 2017 – 2018</a:t>
            </a:r>
            <a:br>
              <a:rPr lang="fr-FR" altLang="en-US" sz="2400" u="none" dirty="0" smtClean="0">
                <a:latin typeface="+mj-lt"/>
              </a:rPr>
            </a:br>
            <a:r>
              <a:rPr lang="fr-FR" altLang="en-US" sz="2400" u="none" dirty="0" smtClean="0">
                <a:latin typeface="+mj-lt"/>
              </a:rPr>
              <a:t>21 septembre 2017</a:t>
            </a:r>
          </a:p>
          <a:p>
            <a:pPr algn="ctr"/>
            <a:endParaRPr lang="fr-FR" altLang="en-US" u="none" dirty="0">
              <a:solidFill>
                <a:srgbClr val="6600FF"/>
              </a:solidFill>
              <a:latin typeface="+mj-lt"/>
            </a:endParaRPr>
          </a:p>
          <a:p>
            <a:pPr algn="ctr"/>
            <a:endParaRPr lang="fr-FR" altLang="en-US" sz="2400" u="none" dirty="0" smtClean="0">
              <a:solidFill>
                <a:srgbClr val="6600FF"/>
              </a:solidFill>
              <a:latin typeface="+mj-lt"/>
            </a:endParaRPr>
          </a:p>
          <a:p>
            <a:pPr algn="ctr"/>
            <a:r>
              <a:rPr lang="fr-FR" altLang="en-US" sz="2400" u="none" dirty="0" smtClean="0">
                <a:solidFill>
                  <a:srgbClr val="6600FF"/>
                </a:solidFill>
                <a:latin typeface="+mj-lt"/>
              </a:rPr>
              <a:t>Lilia </a:t>
            </a:r>
            <a:r>
              <a:rPr lang="fr-FR" altLang="en-US" sz="2400" u="none" dirty="0" err="1" smtClean="0">
                <a:solidFill>
                  <a:srgbClr val="6600FF"/>
                </a:solidFill>
                <a:latin typeface="+mj-lt"/>
              </a:rPr>
              <a:t>Gzara</a:t>
            </a:r>
            <a:endParaRPr lang="fr-FR" altLang="en-US" sz="2400" u="none" dirty="0" smtClean="0">
              <a:solidFill>
                <a:srgbClr val="6600FF"/>
              </a:solidFill>
              <a:latin typeface="+mj-lt"/>
            </a:endParaRPr>
          </a:p>
          <a:p>
            <a:pPr algn="ctr"/>
            <a:r>
              <a:rPr lang="fr-FR" altLang="en-US" u="none" dirty="0" smtClean="0">
                <a:solidFill>
                  <a:srgbClr val="6600FF"/>
                </a:solidFill>
                <a:latin typeface="+mj-lt"/>
              </a:rPr>
              <a:t>Responsable programme francophone (M1, M2)</a:t>
            </a:r>
          </a:p>
          <a:p>
            <a:pPr algn="ctr"/>
            <a:r>
              <a:rPr lang="fr-FR" sz="2000" u="none" dirty="0" smtClean="0">
                <a:latin typeface="+mj-lt"/>
                <a:hlinkClick r:id="rId2"/>
              </a:rPr>
              <a:t>lilia.gzara@grenoble-inp.fr</a:t>
            </a:r>
            <a:r>
              <a:rPr lang="fr-FR" sz="2000" u="none" dirty="0" smtClean="0">
                <a:latin typeface="+mj-lt"/>
              </a:rPr>
              <a:t> </a:t>
            </a:r>
            <a:endParaRPr lang="fr-FR" sz="2000" u="none" dirty="0">
              <a:latin typeface="+mj-lt"/>
            </a:endParaRPr>
          </a:p>
          <a:p>
            <a:pPr algn="ctr"/>
            <a:endParaRPr lang="fr-FR" sz="2400" u="none" dirty="0" smtClean="0">
              <a:latin typeface="+mj-lt"/>
            </a:endParaRPr>
          </a:p>
          <a:p>
            <a:pPr algn="ctr"/>
            <a:endParaRPr lang="fr-FR" sz="2000" u="non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Stage de master </a:t>
            </a:r>
            <a:b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(master </a:t>
            </a:r>
            <a:r>
              <a:rPr lang="fr-FR" altLang="fr-FR" sz="3200" b="0" kern="1200" dirty="0" err="1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thesis</a:t>
            </a:r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)</a:t>
            </a:r>
            <a:endParaRPr lang="fr-FR" altLang="fr-FR" sz="3200" b="0" kern="120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Un semestre S4 = 30 ECTS</a:t>
            </a:r>
          </a:p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5 mois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de février à juin</a:t>
            </a:r>
          </a:p>
          <a:p>
            <a:pPr lvl="1"/>
            <a:r>
              <a:rPr lang="fr-FR" b="0" dirty="0" smtClean="0">
                <a:solidFill>
                  <a:schemeClr val="tx1"/>
                </a:solidFill>
              </a:rPr>
              <a:t>rémunéré</a:t>
            </a:r>
          </a:p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Labo ou entreprise (sous réserve)</a:t>
            </a:r>
          </a:p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Un sujet + un encadrant</a:t>
            </a:r>
          </a:p>
          <a:p>
            <a:pPr lvl="1"/>
            <a:r>
              <a:rPr lang="fr-FR" b="0" dirty="0" smtClean="0">
                <a:solidFill>
                  <a:schemeClr val="tx1"/>
                </a:solidFill>
              </a:rPr>
              <a:t>enseignants-chercheurs et laboratoires d’accueils</a:t>
            </a:r>
          </a:p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Rendus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 mémoire (40-50 pages) ou format article</a:t>
            </a:r>
          </a:p>
          <a:p>
            <a:pPr lvl="1"/>
            <a:r>
              <a:rPr lang="fr-FR" b="0" dirty="0" smtClean="0">
                <a:solidFill>
                  <a:schemeClr val="tx1"/>
                </a:solidFill>
              </a:rPr>
              <a:t>une soutenance fin juin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langue : français ou anglais (recommandé)</a:t>
            </a:r>
            <a:endParaRPr lang="fr-FR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  <a:t>Bilan recrutement </a:t>
            </a:r>
            <a:b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</a:br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  <a:t>votre promo 2017-2018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42106"/>
              </p:ext>
            </p:extLst>
          </p:nvPr>
        </p:nvGraphicFramePr>
        <p:xfrm>
          <a:off x="611560" y="1988840"/>
          <a:ext cx="8280921" cy="134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2606"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Dossiers ouverts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Dossiers validés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Admissible (entretien)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Admis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Confirmé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Taux de sélection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75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M2 GI FR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279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3861048"/>
            <a:ext cx="8229600" cy="216034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b="1" kern="1200">
                <a:solidFill>
                  <a:srgbClr val="004B9B"/>
                </a:solidFill>
                <a:latin typeface="+mn-lt"/>
                <a:ea typeface="+mn-ea"/>
                <a:cs typeface="+mn-cs"/>
              </a:defRPr>
            </a:lvl1pPr>
            <a:lvl2pPr marL="89693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BACC6"/>
                </a:solidFill>
                <a:latin typeface="+mn-lt"/>
                <a:ea typeface="+mn-ea"/>
                <a:cs typeface="+mn-cs"/>
              </a:defRPr>
            </a:lvl2pPr>
            <a:lvl3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16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978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0" u="none" dirty="0" smtClean="0">
                <a:solidFill>
                  <a:srgbClr val="6600FF"/>
                </a:solidFill>
                <a:latin typeface="+mj-lt"/>
                <a:cs typeface="Arial" charset="0"/>
              </a:rPr>
              <a:t>Origine des admis (formation d’origine)</a:t>
            </a:r>
          </a:p>
          <a:p>
            <a:pPr lvl="1"/>
            <a:r>
              <a:rPr lang="fr-FR" u="none" dirty="0" smtClean="0">
                <a:solidFill>
                  <a:schemeClr val="tx1"/>
                </a:solidFill>
              </a:rPr>
              <a:t> 3 Algérie, 2 France, 1 Iran, 7 Maroc, 1 Mexique,  13 Tunisie, 1 Turquie, 1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recrutement </a:t>
            </a:r>
            <a:r>
              <a:rPr lang="fr-FR" altLang="fr-FR" sz="3200" b="0" dirty="0" smtClean="0">
                <a:solidFill>
                  <a:srgbClr val="6600FF"/>
                </a:solidFill>
                <a:cs typeface="Arial" charset="0"/>
              </a:rPr>
              <a:t>M2 GI FR</a:t>
            </a:r>
            <a:br>
              <a:rPr lang="fr-FR" altLang="fr-FR" sz="3200" b="0" dirty="0" smtClean="0">
                <a:solidFill>
                  <a:srgbClr val="6600FF"/>
                </a:solidFill>
                <a:cs typeface="Arial" charset="0"/>
              </a:rPr>
            </a:br>
            <a:r>
              <a:rPr lang="fr-FR" altLang="fr-FR" sz="3200" b="0" dirty="0" smtClean="0">
                <a:solidFill>
                  <a:srgbClr val="6600FF"/>
                </a:solidFill>
                <a:cs typeface="Arial" charset="0"/>
              </a:rPr>
              <a:t>2017-2018 </a:t>
            </a:r>
            <a:endParaRPr lang="fr-FR" altLang="en-US" sz="3200" b="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7075"/>
          </a:xfrm>
        </p:spPr>
        <p:txBody>
          <a:bodyPr>
            <a:normAutofit/>
          </a:bodyPr>
          <a:lstStyle/>
          <a:p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Parcours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20 Gestion des opérations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9 Développement de produit</a:t>
            </a:r>
          </a:p>
          <a:p>
            <a:pPr lvl="8"/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de GI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1 en double cursus, 1 M1 GI FR</a:t>
            </a:r>
          </a:p>
          <a:p>
            <a:pPr lvl="3"/>
            <a:endParaRPr lang="fr-FR" sz="105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altLang="fr-FR" sz="2600" dirty="0" smtClean="0">
                <a:solidFill>
                  <a:srgbClr val="6600FF"/>
                </a:solidFill>
                <a:latin typeface="+mj-lt"/>
                <a:cs typeface="Arial" charset="0"/>
              </a:rPr>
              <a:t>Moyenne d'âge = 23,7 ans</a:t>
            </a:r>
          </a:p>
          <a:p>
            <a:pPr marL="3446462" lvl="8" indent="-457200"/>
            <a:endParaRPr lang="fr-FR" altLang="fr-FR" sz="1050" dirty="0" smtClean="0">
              <a:solidFill>
                <a:srgbClr val="404040"/>
              </a:solidFill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altLang="fr-FR" sz="2600" dirty="0" smtClean="0">
                <a:solidFill>
                  <a:srgbClr val="6600FF"/>
                </a:solidFill>
                <a:latin typeface="+mj-lt"/>
                <a:cs typeface="Arial" charset="0"/>
              </a:rPr>
              <a:t>16 filles, 13 garçons</a:t>
            </a:r>
          </a:p>
          <a:p>
            <a:endParaRPr lang="fr-FR" sz="16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Candidats M2 GI FR</a:t>
            </a:r>
            <a:b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2005-2018</a:t>
            </a:r>
            <a:endParaRPr lang="fr-FR" altLang="en-US" sz="3200" b="0" kern="120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87826"/>
              </p:ext>
            </p:extLst>
          </p:nvPr>
        </p:nvGraphicFramePr>
        <p:xfrm>
          <a:off x="1187624" y="1628800"/>
          <a:ext cx="7224464" cy="4493093"/>
        </p:xfrm>
        <a:graphic>
          <a:graphicData uri="http://schemas.openxmlformats.org/drawingml/2006/table">
            <a:tbl>
              <a:tblPr/>
              <a:tblGrid>
                <a:gridCol w="903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30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5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Année 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univ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CANDIDATS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INSCRITS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4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dossiers reçus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Garçons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2006/2007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57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2005/2006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0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7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1" y="260350"/>
            <a:ext cx="6876380" cy="855663"/>
          </a:xfrm>
        </p:spPr>
        <p:txBody>
          <a:bodyPr/>
          <a:lstStyle/>
          <a:p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Origines des étudiants inscrits </a:t>
            </a:r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en M2 FR </a:t>
            </a:r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2006-2017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 l="25095" t="10427" r="26283" b="11367"/>
          <a:stretch>
            <a:fillRect/>
          </a:stretch>
        </p:blipFill>
        <p:spPr bwMode="auto">
          <a:xfrm>
            <a:off x="5148064" y="3573016"/>
            <a:ext cx="3240360" cy="31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71" y="1484779"/>
            <a:ext cx="3084582" cy="18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79"/>
            <a:ext cx="1850749" cy="165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688" y="4149080"/>
            <a:ext cx="2936065" cy="177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524" y="1508940"/>
            <a:ext cx="2661880" cy="18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Diplômés</a:t>
            </a:r>
            <a:b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2006-2017</a:t>
            </a:r>
            <a:endParaRPr lang="fr-FR" altLang="en-US" sz="3200" b="0" kern="120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65944"/>
              </p:ext>
            </p:extLst>
          </p:nvPr>
        </p:nvGraphicFramePr>
        <p:xfrm>
          <a:off x="1115616" y="1556792"/>
          <a:ext cx="7080448" cy="4454423"/>
        </p:xfrm>
        <a:graphic>
          <a:graphicData uri="http://schemas.openxmlformats.org/drawingml/2006/table">
            <a:tbl>
              <a:tblPr/>
              <a:tblGrid>
                <a:gridCol w="885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50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9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Année 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INSCRITS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DIPLOMES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assez bien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très bien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2006/2007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6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2005/2006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8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8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8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Poursuite en thèse</a:t>
            </a:r>
            <a:b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2006-2017</a:t>
            </a:r>
            <a:endParaRPr lang="fr-FR" altLang="en-US" sz="3200" b="0" kern="120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43610" y="1471612"/>
          <a:ext cx="5814390" cy="4909712"/>
        </p:xfrm>
        <a:graphic>
          <a:graphicData uri="http://schemas.openxmlformats.org/drawingml/2006/table">
            <a:tbl>
              <a:tblPr/>
              <a:tblGrid>
                <a:gridCol w="969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0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Année 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DIPLOMES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7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à Grenoble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Ailleurs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2006/2007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8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2005/2006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9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4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89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44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1" y="260350"/>
            <a:ext cx="6516340" cy="8556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Insertion</a:t>
            </a:r>
            <a:b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Bilan 2006-2017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41655" y="1914693"/>
            <a:ext cx="3082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2000" u="none" dirty="0" smtClean="0">
                <a:solidFill>
                  <a:srgbClr val="6600FF"/>
                </a:solidFill>
                <a:latin typeface="Verdana" pitchFamily="34" charset="0"/>
              </a:rPr>
              <a:t>Emploi : 187 diplômés </a:t>
            </a:r>
          </a:p>
          <a:p>
            <a:r>
              <a:rPr lang="fr-FR" altLang="en-US" sz="2000" u="none" dirty="0" smtClean="0">
                <a:solidFill>
                  <a:srgbClr val="6600FF"/>
                </a:solidFill>
                <a:latin typeface="Verdana" pitchFamily="34" charset="0"/>
              </a:rPr>
              <a:t>en 11 ans</a:t>
            </a:r>
            <a:endParaRPr lang="fr-FR" altLang="en-US" sz="2000" u="none" dirty="0">
              <a:solidFill>
                <a:srgbClr val="6600FF"/>
              </a:solidFill>
              <a:latin typeface="Verdana" pitchFamily="34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455876" y="5275307"/>
            <a:ext cx="194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altLang="en-US" sz="2000" u="none" dirty="0" smtClean="0">
              <a:solidFill>
                <a:srgbClr val="6600FF"/>
              </a:solidFill>
              <a:latin typeface="Verdana" pitchFamily="34" charset="0"/>
            </a:endParaRPr>
          </a:p>
          <a:p>
            <a:r>
              <a:rPr lang="fr-FR" altLang="en-US" sz="2000" u="none" dirty="0" smtClean="0">
                <a:solidFill>
                  <a:srgbClr val="6600FF"/>
                </a:solidFill>
                <a:latin typeface="Verdana" pitchFamily="34" charset="0"/>
              </a:rPr>
              <a:t>Financement</a:t>
            </a:r>
          </a:p>
          <a:p>
            <a:endParaRPr lang="fr-FR" altLang="en-US" sz="2400" b="1" u="none" dirty="0">
              <a:solidFill>
                <a:srgbClr val="0099FF"/>
              </a:solidFill>
              <a:latin typeface="Arial Unicode MS" pitchFamily="34" charset="-128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0961" t="5214" r="23143" b="8760"/>
          <a:stretch>
            <a:fillRect/>
          </a:stretch>
        </p:blipFill>
        <p:spPr bwMode="auto">
          <a:xfrm>
            <a:off x="5148064" y="3501008"/>
            <a:ext cx="3456384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6147" t="7848" r="17795" b="5828"/>
          <a:stretch>
            <a:fillRect/>
          </a:stretch>
        </p:blipFill>
        <p:spPr bwMode="auto">
          <a:xfrm>
            <a:off x="395536" y="1484784"/>
            <a:ext cx="4032448" cy="29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651" y="-113029"/>
            <a:ext cx="5796135" cy="62865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r-FR" altLang="en-US" sz="24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Quelques parcours après le master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 t="10821"/>
          <a:stretch>
            <a:fillRect/>
          </a:stretch>
        </p:blipFill>
        <p:spPr bwMode="auto">
          <a:xfrm>
            <a:off x="6084168" y="1488086"/>
            <a:ext cx="1008112" cy="118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092280" y="1466200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/>
              <a:t>Hélène </a:t>
            </a:r>
            <a:r>
              <a:rPr lang="fr-FR" altLang="en-US" sz="1200" u="none" dirty="0" err="1" smtClean="0"/>
              <a:t>Personnier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2010</a:t>
            </a:r>
            <a:endParaRPr lang="fr-FR" altLang="en-US" sz="1200" b="1" u="none" dirty="0"/>
          </a:p>
          <a:p>
            <a:r>
              <a:rPr lang="fr-FR" altLang="en-US" sz="1200" u="none" dirty="0" smtClean="0"/>
              <a:t>Thèse GSCOP</a:t>
            </a:r>
            <a:endParaRPr lang="fr-FR" altLang="en-US" sz="1200" u="none" dirty="0"/>
          </a:p>
          <a:p>
            <a:r>
              <a:rPr lang="fr-FR" altLang="en-US" sz="1200" u="none" dirty="0" smtClean="0"/>
              <a:t>Ingénieur Achat RENAULT </a:t>
            </a:r>
            <a:endParaRPr lang="fr-FR" altLang="en-US" sz="1200" u="none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264" y="5589240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Onur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Ozturk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2008</a:t>
            </a:r>
          </a:p>
          <a:p>
            <a:r>
              <a:rPr lang="fr-FR" sz="1200" u="none" dirty="0" err="1" smtClean="0"/>
              <a:t>These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Gscop</a:t>
            </a:r>
            <a:endParaRPr lang="fr-FR" sz="1200" u="none" dirty="0" smtClean="0"/>
          </a:p>
          <a:p>
            <a:r>
              <a:rPr lang="fr-FR" sz="1200" u="none" dirty="0" smtClean="0"/>
              <a:t>Assistant Prof.</a:t>
            </a:r>
          </a:p>
          <a:p>
            <a:r>
              <a:rPr lang="fr-FR" sz="1200" u="none" dirty="0" err="1" smtClean="0"/>
              <a:t>Univ</a:t>
            </a:r>
            <a:r>
              <a:rPr lang="fr-FR" sz="1200" u="none" dirty="0" smtClean="0"/>
              <a:t> Ottawa, Canada</a:t>
            </a:r>
            <a:endParaRPr lang="fr-FR" sz="1200" u="none" dirty="0"/>
          </a:p>
        </p:txBody>
      </p:sp>
      <p:pic>
        <p:nvPicPr>
          <p:cNvPr id="16" name="Image 15" descr="Onur-Oztu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517232"/>
            <a:ext cx="912574" cy="1140718"/>
          </a:xfrm>
          <a:prstGeom prst="rect">
            <a:avLst/>
          </a:prstGeom>
        </p:spPr>
      </p:pic>
      <p:pic>
        <p:nvPicPr>
          <p:cNvPr id="17" name="Image 16" descr="0f8cc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293096"/>
            <a:ext cx="1224136" cy="12241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164288" y="351370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smtClean="0"/>
              <a:t>Marie </a:t>
            </a:r>
            <a:r>
              <a:rPr lang="fr-FR" sz="1200" u="none" dirty="0" err="1" smtClean="0"/>
              <a:t>Sawadogo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2008</a:t>
            </a:r>
          </a:p>
          <a:p>
            <a:r>
              <a:rPr lang="fr-FR" sz="1200" u="none" dirty="0" err="1" smtClean="0"/>
              <a:t>These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Univ</a:t>
            </a:r>
            <a:r>
              <a:rPr lang="fr-FR" sz="1200" u="none" dirty="0" smtClean="0"/>
              <a:t>. Metz</a:t>
            </a:r>
          </a:p>
          <a:p>
            <a:r>
              <a:rPr lang="fr-FR" sz="1200" u="none" dirty="0" smtClean="0"/>
              <a:t>EC Burkina Faso</a:t>
            </a:r>
            <a:endParaRPr lang="fr-FR" sz="1200" u="none" dirty="0"/>
          </a:p>
        </p:txBody>
      </p:sp>
      <p:pic>
        <p:nvPicPr>
          <p:cNvPr id="20" name="Image 19" descr="photo.jpg"/>
          <p:cNvPicPr>
            <a:picLocks noChangeAspect="1"/>
          </p:cNvPicPr>
          <p:nvPr/>
        </p:nvPicPr>
        <p:blipFill>
          <a:blip r:embed="rId6" cstate="print"/>
          <a:srcRect t="9315" b="11509"/>
          <a:stretch>
            <a:fillRect/>
          </a:stretch>
        </p:blipFill>
        <p:spPr>
          <a:xfrm>
            <a:off x="6058768" y="3356992"/>
            <a:ext cx="1170022" cy="1224136"/>
          </a:xfrm>
          <a:prstGeom prst="rect">
            <a:avLst/>
          </a:prstGeom>
        </p:spPr>
      </p:pic>
      <p:pic>
        <p:nvPicPr>
          <p:cNvPr id="12" name="Image 11" descr="citatio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412" y="3770995"/>
            <a:ext cx="983875" cy="1250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9740" y="3883180"/>
            <a:ext cx="2042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none" dirty="0" smtClean="0"/>
              <a:t>Ricardo Hernandez-</a:t>
            </a:r>
            <a:r>
              <a:rPr lang="en-US" sz="1200" u="none" dirty="0" err="1" smtClean="0"/>
              <a:t>Pardo</a:t>
            </a:r>
            <a:r>
              <a:rPr lang="en-US" sz="1200" u="none" dirty="0" smtClean="0"/>
              <a:t> : </a:t>
            </a:r>
            <a:r>
              <a:rPr lang="en-US" sz="1200" b="1" u="none" dirty="0" smtClean="0"/>
              <a:t>2009</a:t>
            </a:r>
          </a:p>
          <a:p>
            <a:r>
              <a:rPr lang="en-US" sz="1200" u="none" dirty="0" err="1" smtClean="0"/>
              <a:t>Thèse</a:t>
            </a:r>
            <a:r>
              <a:rPr lang="en-US" sz="1200" u="none" dirty="0" smtClean="0"/>
              <a:t> </a:t>
            </a:r>
            <a:r>
              <a:rPr lang="en-US" sz="1200" u="none" dirty="0" err="1" smtClean="0"/>
              <a:t>Loughborough</a:t>
            </a:r>
            <a:r>
              <a:rPr lang="en-US" sz="1200" u="none" dirty="0" smtClean="0"/>
              <a:t> UK</a:t>
            </a:r>
          </a:p>
          <a:p>
            <a:r>
              <a:rPr lang="en-US" sz="1200" u="none" dirty="0" smtClean="0"/>
              <a:t>EC </a:t>
            </a:r>
            <a:r>
              <a:rPr lang="en-US" sz="1200" u="none" dirty="0" err="1" smtClean="0"/>
              <a:t>Univ</a:t>
            </a:r>
            <a:r>
              <a:rPr lang="en-US" sz="1200" u="none" dirty="0" smtClean="0"/>
              <a:t> Bogota </a:t>
            </a:r>
            <a:r>
              <a:rPr lang="en-US" sz="1200" u="none" dirty="0" err="1" smtClean="0"/>
              <a:t>Colombie</a:t>
            </a:r>
            <a:endParaRPr lang="en-US" sz="1200" u="none" dirty="0" smtClean="0"/>
          </a:p>
        </p:txBody>
      </p:sp>
      <p:pic>
        <p:nvPicPr>
          <p:cNvPr id="18" name="Image 17" descr="onur-hisarciklil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25514" y="2790274"/>
            <a:ext cx="952500" cy="9525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0" y="2834933"/>
            <a:ext cx="19615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Onur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Hisarciklilar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2005</a:t>
            </a:r>
          </a:p>
          <a:p>
            <a:r>
              <a:rPr lang="fr-FR" sz="1200" u="none" dirty="0" err="1" smtClean="0"/>
              <a:t>These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Gscop</a:t>
            </a:r>
            <a:endParaRPr lang="fr-FR" sz="1200" u="none" dirty="0" smtClean="0"/>
          </a:p>
          <a:p>
            <a:r>
              <a:rPr lang="fr-FR" sz="1200" u="none" dirty="0" smtClean="0"/>
              <a:t>Post doc McGill </a:t>
            </a:r>
            <a:r>
              <a:rPr lang="fr-FR" sz="1200" u="none" dirty="0" err="1" smtClean="0"/>
              <a:t>Univ</a:t>
            </a:r>
            <a:r>
              <a:rPr lang="fr-FR" sz="1200" u="none" dirty="0" smtClean="0"/>
              <a:t>. </a:t>
            </a:r>
          </a:p>
          <a:p>
            <a:r>
              <a:rPr lang="fr-FR" sz="1200" u="none" dirty="0" err="1" smtClean="0"/>
              <a:t>Ing</a:t>
            </a:r>
            <a:r>
              <a:rPr lang="fr-FR" sz="1200" u="none" dirty="0" smtClean="0"/>
              <a:t>. Bombardier Aerospace</a:t>
            </a:r>
          </a:p>
        </p:txBody>
      </p:sp>
      <p:pic>
        <p:nvPicPr>
          <p:cNvPr id="23" name="Image 22" descr="2e003a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5700464"/>
            <a:ext cx="1080120" cy="111291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259632" y="6021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Sinem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Cengiz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2010</a:t>
            </a:r>
          </a:p>
          <a:p>
            <a:r>
              <a:rPr lang="fr-FR" sz="1200" u="none" dirty="0" err="1" smtClean="0"/>
              <a:t>Resp</a:t>
            </a:r>
            <a:r>
              <a:rPr lang="fr-FR" sz="1200" u="none" dirty="0" smtClean="0"/>
              <a:t>. </a:t>
            </a:r>
            <a:r>
              <a:rPr lang="fr-FR" sz="1200" u="none" dirty="0" err="1" smtClean="0"/>
              <a:t>Comm</a:t>
            </a:r>
            <a:r>
              <a:rPr lang="fr-FR" sz="1200" u="none" dirty="0" smtClean="0"/>
              <a:t>. Turquie</a:t>
            </a:r>
          </a:p>
          <a:p>
            <a:r>
              <a:rPr lang="fr-FR" sz="1200" u="none" dirty="0" smtClean="0"/>
              <a:t>Indus. Chimique</a:t>
            </a:r>
            <a:endParaRPr lang="fr-FR" sz="1200" u="none" dirty="0"/>
          </a:p>
        </p:txBody>
      </p:sp>
      <p:sp>
        <p:nvSpPr>
          <p:cNvPr id="32" name="ZoneTexte 31"/>
          <p:cNvSpPr txBox="1"/>
          <p:nvPr/>
        </p:nvSpPr>
        <p:spPr>
          <a:xfrm>
            <a:off x="3035642" y="293999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smtClean="0"/>
              <a:t>Charlotte </a:t>
            </a:r>
            <a:r>
              <a:rPr lang="fr-FR" sz="1200" u="none" dirty="0" err="1" smtClean="0"/>
              <a:t>Wieder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2006</a:t>
            </a:r>
          </a:p>
          <a:p>
            <a:r>
              <a:rPr lang="fr-FR" sz="1200" u="none" dirty="0" smtClean="0"/>
              <a:t>Thèse </a:t>
            </a:r>
            <a:r>
              <a:rPr lang="fr-FR" sz="1200" u="none" dirty="0" err="1" smtClean="0"/>
              <a:t>Gscop</a:t>
            </a:r>
            <a:endParaRPr lang="fr-FR" sz="1200" u="none" dirty="0" smtClean="0"/>
          </a:p>
          <a:p>
            <a:r>
              <a:rPr lang="fr-FR" sz="1200" u="none" dirty="0" smtClean="0"/>
              <a:t>Innovation Manager</a:t>
            </a:r>
          </a:p>
          <a:p>
            <a:r>
              <a:rPr lang="fr-FR" sz="1200" u="none" dirty="0" smtClean="0"/>
              <a:t>LEGO DANEMARK</a:t>
            </a:r>
            <a:endParaRPr lang="fr-FR" sz="1200" u="none" dirty="0"/>
          </a:p>
        </p:txBody>
      </p:sp>
      <p:pic>
        <p:nvPicPr>
          <p:cNvPr id="33" name="Image 32" descr="charlot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58928" y="2751767"/>
            <a:ext cx="1117277" cy="1117277"/>
          </a:xfrm>
          <a:prstGeom prst="rect">
            <a:avLst/>
          </a:prstGeom>
        </p:spPr>
      </p:pic>
      <p:pic>
        <p:nvPicPr>
          <p:cNvPr id="35" name="Image 34" descr="mechou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8792" y="3861048"/>
            <a:ext cx="1250576" cy="93610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236400" y="40073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Youcef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Mechouar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2015</a:t>
            </a:r>
          </a:p>
          <a:p>
            <a:r>
              <a:rPr lang="fr-FR" sz="1200" u="none" dirty="0" smtClean="0"/>
              <a:t>Thèse </a:t>
            </a:r>
            <a:r>
              <a:rPr lang="fr-FR" sz="1200" u="none" dirty="0" err="1" smtClean="0"/>
              <a:t>Univ</a:t>
            </a:r>
            <a:r>
              <a:rPr lang="fr-FR" sz="1200" u="none" dirty="0" smtClean="0"/>
              <a:t>. Rennes</a:t>
            </a:r>
          </a:p>
          <a:p>
            <a:r>
              <a:rPr lang="fr-FR" sz="1200" u="none" dirty="0" smtClean="0"/>
              <a:t>Logistique et RO</a:t>
            </a:r>
            <a:endParaRPr lang="fr-FR" sz="1200" u="none" dirty="0"/>
          </a:p>
        </p:txBody>
      </p:sp>
      <p:pic>
        <p:nvPicPr>
          <p:cNvPr id="37" name="Image 36" descr="benhayou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5501" y="5680357"/>
            <a:ext cx="1224136" cy="96474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229374" y="5847242"/>
            <a:ext cx="1727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Benhayoun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Lamiae</a:t>
            </a:r>
            <a:r>
              <a:rPr lang="fr-FR" sz="1200" u="none" dirty="0" smtClean="0"/>
              <a:t> : </a:t>
            </a:r>
          </a:p>
          <a:p>
            <a:r>
              <a:rPr lang="fr-FR" sz="1200" b="1" u="none" dirty="0" smtClean="0"/>
              <a:t>2014</a:t>
            </a:r>
          </a:p>
          <a:p>
            <a:r>
              <a:rPr lang="fr-FR" sz="1200" u="none" dirty="0" smtClean="0"/>
              <a:t>Thèse GSCOP</a:t>
            </a:r>
          </a:p>
          <a:p>
            <a:r>
              <a:rPr lang="fr-FR" sz="1200" u="none" dirty="0" smtClean="0"/>
              <a:t>Grenoble</a:t>
            </a:r>
            <a:endParaRPr lang="fr-FR" sz="1200" u="none" dirty="0"/>
          </a:p>
        </p:txBody>
      </p:sp>
      <p:pic>
        <p:nvPicPr>
          <p:cNvPr id="39" name="Image 38" descr="salm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4661218"/>
            <a:ext cx="935884" cy="121605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275856" y="498634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smtClean="0"/>
              <a:t>Salmi Anas : </a:t>
            </a:r>
            <a:r>
              <a:rPr lang="fr-FR" sz="1200" b="1" u="none" dirty="0" smtClean="0"/>
              <a:t>2013</a:t>
            </a:r>
          </a:p>
          <a:p>
            <a:r>
              <a:rPr lang="fr-FR" sz="1200" u="none" dirty="0" smtClean="0"/>
              <a:t>Thèse GSCOP</a:t>
            </a:r>
          </a:p>
          <a:p>
            <a:r>
              <a:rPr lang="fr-FR" sz="1200" u="none" dirty="0" smtClean="0"/>
              <a:t>Grenoble</a:t>
            </a:r>
            <a:endParaRPr lang="fr-FR" sz="1200" u="none" dirty="0"/>
          </a:p>
        </p:txBody>
      </p:sp>
      <p:sp>
        <p:nvSpPr>
          <p:cNvPr id="42" name="ZoneTexte 41"/>
          <p:cNvSpPr txBox="1"/>
          <p:nvPr/>
        </p:nvSpPr>
        <p:spPr>
          <a:xfrm>
            <a:off x="541343" y="5035001"/>
            <a:ext cx="158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smtClean="0"/>
              <a:t>Matthieu </a:t>
            </a:r>
            <a:r>
              <a:rPr lang="fr-FR" sz="1200" u="none" dirty="0" err="1" smtClean="0"/>
              <a:t>Yager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2013</a:t>
            </a:r>
          </a:p>
          <a:p>
            <a:r>
              <a:rPr lang="fr-FR" sz="1200" u="none" dirty="0" smtClean="0"/>
              <a:t>Thèse CIFRE </a:t>
            </a:r>
          </a:p>
          <a:p>
            <a:r>
              <a:rPr lang="fr-FR" sz="1200" u="none" dirty="0" smtClean="0"/>
              <a:t>Innovation Schneider</a:t>
            </a:r>
            <a:endParaRPr lang="fr-FR" sz="1200" u="none" dirty="0"/>
          </a:p>
        </p:txBody>
      </p:sp>
      <p:pic>
        <p:nvPicPr>
          <p:cNvPr id="43" name="Image 42" descr="NGUYE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28384" y="2233262"/>
            <a:ext cx="1033832" cy="112373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5940152" y="26183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smtClean="0"/>
              <a:t>Nguyen Dinh Son :  </a:t>
            </a:r>
            <a:r>
              <a:rPr lang="fr-FR" sz="1200" b="1" u="none" dirty="0" smtClean="0"/>
              <a:t>2007</a:t>
            </a:r>
          </a:p>
          <a:p>
            <a:r>
              <a:rPr lang="fr-FR" sz="1200" u="none" dirty="0" smtClean="0"/>
              <a:t>Thèse GSCOP</a:t>
            </a:r>
          </a:p>
          <a:p>
            <a:r>
              <a:rPr lang="fr-FR" sz="1200" u="none" dirty="0" smtClean="0"/>
              <a:t>EC </a:t>
            </a:r>
            <a:r>
              <a:rPr lang="fr-FR" sz="1200" u="none" dirty="0" err="1" smtClean="0"/>
              <a:t>Univ</a:t>
            </a:r>
            <a:r>
              <a:rPr lang="fr-FR" sz="1200" u="none" dirty="0" smtClean="0"/>
              <a:t> Danang Viet Nam</a:t>
            </a:r>
            <a:endParaRPr lang="fr-FR" sz="1200" u="none" dirty="0"/>
          </a:p>
        </p:txBody>
      </p:sp>
      <p:pic>
        <p:nvPicPr>
          <p:cNvPr id="34" name="Image 33" descr="157fb7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00524" y="1798216"/>
            <a:ext cx="1112912" cy="1112912"/>
          </a:xfrm>
          <a:prstGeom prst="rect">
            <a:avLst/>
          </a:prstGeom>
        </p:spPr>
      </p:pic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067944" y="2114272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err="1" smtClean="0"/>
              <a:t>Amirmahdi</a:t>
            </a:r>
            <a:r>
              <a:rPr lang="fr-FR" altLang="en-US" sz="1200" u="none" dirty="0" smtClean="0"/>
              <a:t> </a:t>
            </a:r>
            <a:r>
              <a:rPr lang="fr-FR" altLang="en-US" sz="1200" u="none" dirty="0" err="1" smtClean="0"/>
              <a:t>Taheri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2014</a:t>
            </a:r>
            <a:endParaRPr lang="fr-FR" altLang="en-US" sz="1200" b="1" u="none" dirty="0"/>
          </a:p>
          <a:p>
            <a:r>
              <a:rPr lang="fr-FR" altLang="en-US" sz="1200" u="none" dirty="0" smtClean="0"/>
              <a:t>Responsable production, Londres, UK</a:t>
            </a:r>
            <a:endParaRPr lang="fr-FR" altLang="en-US" sz="1200" u="none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231057" y="1960731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smtClean="0"/>
              <a:t>Anne Laure </a:t>
            </a:r>
            <a:r>
              <a:rPr lang="fr-FR" altLang="en-US" sz="1200" u="none" dirty="0" err="1" smtClean="0"/>
              <a:t>Ladier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2011</a:t>
            </a:r>
            <a:endParaRPr lang="fr-FR" altLang="en-US" sz="1200" b="1" u="none" dirty="0"/>
          </a:p>
          <a:p>
            <a:r>
              <a:rPr lang="fr-FR" altLang="en-US" sz="1200" u="none" dirty="0" smtClean="0"/>
              <a:t>Thèse à </a:t>
            </a:r>
            <a:r>
              <a:rPr lang="fr-FR" altLang="en-US" sz="1200" u="none" dirty="0" err="1" smtClean="0"/>
              <a:t>Gscop</a:t>
            </a:r>
            <a:endParaRPr lang="fr-FR" altLang="en-US" sz="1200" u="none" dirty="0"/>
          </a:p>
          <a:p>
            <a:r>
              <a:rPr lang="fr-FR" altLang="en-US" sz="1200" u="none" dirty="0" smtClean="0"/>
              <a:t>MCF INSA Lyon</a:t>
            </a:r>
            <a:endParaRPr lang="fr-FR" altLang="en-US" sz="1200" u="none" dirty="0"/>
          </a:p>
        </p:txBody>
      </p:sp>
      <p:pic>
        <p:nvPicPr>
          <p:cNvPr id="46" name="Image 45" descr="2114216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15816" y="980728"/>
            <a:ext cx="1152128" cy="878498"/>
          </a:xfrm>
          <a:prstGeom prst="rect">
            <a:avLst/>
          </a:prstGeom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025177" y="1303063"/>
            <a:ext cx="1694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err="1" smtClean="0"/>
              <a:t>Hind</a:t>
            </a:r>
            <a:r>
              <a:rPr lang="fr-FR" altLang="en-US" sz="1200" u="none" dirty="0" smtClean="0"/>
              <a:t> </a:t>
            </a:r>
            <a:r>
              <a:rPr lang="fr-FR" altLang="en-US" sz="1200" u="none" dirty="0" err="1" smtClean="0"/>
              <a:t>Moussahim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2012</a:t>
            </a:r>
            <a:endParaRPr lang="fr-FR" altLang="en-US" sz="1200" b="1" u="none" dirty="0"/>
          </a:p>
          <a:p>
            <a:r>
              <a:rPr lang="fr-FR" altLang="en-US" sz="1200" u="none" dirty="0" smtClean="0"/>
              <a:t>Ingénieur processus, </a:t>
            </a:r>
            <a:r>
              <a:rPr lang="fr-FR" sz="1200" u="none" dirty="0" err="1" smtClean="0"/>
              <a:t>Gerflor</a:t>
            </a:r>
            <a:r>
              <a:rPr lang="fr-FR" sz="1200" u="none" dirty="0" smtClean="0"/>
              <a:t>, </a:t>
            </a:r>
            <a:r>
              <a:rPr lang="fr-FR" altLang="en-US" sz="1200" u="none" dirty="0" smtClean="0"/>
              <a:t>Lyon</a:t>
            </a:r>
            <a:endParaRPr lang="fr-FR" altLang="en-US" sz="1200" u="none" dirty="0"/>
          </a:p>
        </p:txBody>
      </p:sp>
      <p:pic>
        <p:nvPicPr>
          <p:cNvPr id="48" name="Image 47" descr="23711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38299" y="364268"/>
            <a:ext cx="1008111" cy="1008111"/>
          </a:xfrm>
          <a:prstGeom prst="rect">
            <a:avLst/>
          </a:prstGeom>
        </p:spPr>
      </p:pic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169788" y="378905"/>
            <a:ext cx="2194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smtClean="0"/>
              <a:t>Amélie </a:t>
            </a:r>
            <a:r>
              <a:rPr lang="fr-FR" altLang="en-US" sz="1200" u="none" dirty="0" err="1" smtClean="0"/>
              <a:t>Kolitsopoulos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2006</a:t>
            </a:r>
            <a:endParaRPr lang="fr-FR" altLang="en-US" sz="1200" b="1" u="none" dirty="0"/>
          </a:p>
          <a:p>
            <a:r>
              <a:rPr lang="fr-FR" altLang="en-US" sz="1200" u="none" dirty="0" err="1" smtClean="0"/>
              <a:t>Demand</a:t>
            </a:r>
            <a:r>
              <a:rPr lang="fr-FR" altLang="en-US" sz="1200" u="none" dirty="0" smtClean="0"/>
              <a:t> </a:t>
            </a:r>
            <a:r>
              <a:rPr lang="fr-FR" altLang="en-US" sz="1200" u="none" dirty="0" err="1" smtClean="0"/>
              <a:t>planner</a:t>
            </a:r>
            <a:r>
              <a:rPr lang="fr-FR" altLang="en-US" sz="1200" u="none" dirty="0" smtClean="0"/>
              <a:t>, SC Johnson</a:t>
            </a:r>
            <a:r>
              <a:rPr lang="fr-FR" sz="1200" u="none" dirty="0" smtClean="0"/>
              <a:t>, </a:t>
            </a:r>
            <a:r>
              <a:rPr lang="fr-FR" altLang="en-US" sz="1200" u="none" dirty="0" smtClean="0"/>
              <a:t>Chypre</a:t>
            </a:r>
            <a:endParaRPr lang="fr-FR" altLang="en-US" sz="1200" u="none" dirty="0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504" y="620688"/>
            <a:ext cx="158417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smtClean="0"/>
              <a:t>Clemens </a:t>
            </a:r>
            <a:r>
              <a:rPr lang="fr-FR" altLang="en-US" sz="1200" u="none" dirty="0" err="1" smtClean="0"/>
              <a:t>Herrmann</a:t>
            </a:r>
            <a:r>
              <a:rPr lang="fr-FR" altLang="en-US" sz="1200" u="none" dirty="0" smtClean="0"/>
              <a:t> : </a:t>
            </a:r>
            <a:r>
              <a:rPr lang="fr-FR" altLang="en-US" sz="1200" b="1" u="none" dirty="0" smtClean="0"/>
              <a:t>2009</a:t>
            </a:r>
            <a:endParaRPr lang="fr-FR" altLang="en-US" sz="1200" b="1" u="none" dirty="0"/>
          </a:p>
          <a:p>
            <a:r>
              <a:rPr lang="fr-FR" altLang="en-US" sz="1200" u="none" dirty="0" smtClean="0"/>
              <a:t>Chef  projet </a:t>
            </a:r>
            <a:r>
              <a:rPr lang="fr-FR" altLang="en-US" sz="1200" u="none" dirty="0" err="1" smtClean="0"/>
              <a:t>innov</a:t>
            </a:r>
            <a:r>
              <a:rPr lang="fr-FR" altLang="en-US" sz="1200" u="none" dirty="0" smtClean="0"/>
              <a:t>, Unilever, Suisse</a:t>
            </a:r>
            <a:endParaRPr lang="fr-FR" altLang="en-US" sz="1200" u="none" dirty="0"/>
          </a:p>
        </p:txBody>
      </p:sp>
      <p:pic>
        <p:nvPicPr>
          <p:cNvPr id="50" name="Image 49" descr="02b4b2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47664" y="620688"/>
            <a:ext cx="1152128" cy="1152128"/>
          </a:xfrm>
          <a:prstGeom prst="rect">
            <a:avLst/>
          </a:prstGeom>
        </p:spPr>
      </p:pic>
      <p:pic>
        <p:nvPicPr>
          <p:cNvPr id="30" name="Image 29" descr="avata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7504" y="1628800"/>
            <a:ext cx="1152128" cy="1152128"/>
          </a:xfrm>
          <a:prstGeom prst="rect">
            <a:avLst/>
          </a:prstGeom>
        </p:spPr>
      </p:pic>
      <p:pic>
        <p:nvPicPr>
          <p:cNvPr id="52" name="Image 51" descr="01e8a4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02116" y="315868"/>
            <a:ext cx="1087760" cy="1087760"/>
          </a:xfrm>
          <a:prstGeom prst="rect">
            <a:avLst/>
          </a:prstGeom>
        </p:spPr>
      </p:pic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6257533" y="581170"/>
            <a:ext cx="1791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altLang="en-US" sz="1200" u="none" dirty="0" smtClean="0"/>
              <a:t>Samuel Rod. Perez : </a:t>
            </a:r>
            <a:r>
              <a:rPr lang="fr-FR" altLang="en-US" sz="1200" b="1" u="none" dirty="0" smtClean="0"/>
              <a:t>2011</a:t>
            </a:r>
            <a:endParaRPr lang="fr-FR" altLang="en-US" sz="1200" b="1" u="none" dirty="0"/>
          </a:p>
          <a:p>
            <a:r>
              <a:rPr lang="fr-FR" altLang="en-US" sz="1200" u="none" dirty="0" err="1" smtClean="0"/>
              <a:t>Planif</a:t>
            </a:r>
            <a:r>
              <a:rPr lang="fr-FR" altLang="en-US" sz="1200" u="none" dirty="0" smtClean="0"/>
              <a:t> sup, Mexique</a:t>
            </a:r>
            <a:endParaRPr lang="fr-FR" altLang="en-US" sz="1200" u="none" dirty="0"/>
          </a:p>
        </p:txBody>
      </p:sp>
      <p:pic>
        <p:nvPicPr>
          <p:cNvPr id="54" name="Image 53" descr="Matthieu-Yager.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088555" y="4777483"/>
            <a:ext cx="864096" cy="116181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940152" y="464361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dirty="0" err="1" smtClean="0"/>
              <a:t>Rasoulifar</a:t>
            </a:r>
            <a:r>
              <a:rPr lang="fr-FR" sz="1200" u="none" dirty="0" smtClean="0"/>
              <a:t> </a:t>
            </a:r>
            <a:r>
              <a:rPr lang="fr-FR" sz="1200" u="none" dirty="0" err="1" smtClean="0"/>
              <a:t>Golnoosh</a:t>
            </a:r>
            <a:r>
              <a:rPr lang="fr-FR" sz="1200" u="none" dirty="0" smtClean="0"/>
              <a:t> : </a:t>
            </a:r>
            <a:r>
              <a:rPr lang="fr-FR" sz="1200" b="1" u="none" dirty="0" smtClean="0"/>
              <a:t>2009</a:t>
            </a:r>
          </a:p>
          <a:p>
            <a:r>
              <a:rPr lang="fr-FR" sz="1200" u="none" dirty="0" smtClean="0"/>
              <a:t>Thèse </a:t>
            </a:r>
            <a:r>
              <a:rPr lang="fr-FR" sz="1200" u="none" dirty="0" err="1" smtClean="0"/>
              <a:t>Gscop</a:t>
            </a:r>
            <a:endParaRPr lang="fr-FR" sz="1200" u="none" dirty="0" smtClean="0"/>
          </a:p>
          <a:p>
            <a:r>
              <a:rPr lang="fr-FR" sz="1200" u="none" dirty="0" smtClean="0"/>
              <a:t>Post Doc University </a:t>
            </a:r>
          </a:p>
          <a:p>
            <a:r>
              <a:rPr lang="fr-FR" sz="1200" u="none" dirty="0" smtClean="0"/>
              <a:t>of Michigan USA</a:t>
            </a:r>
            <a:endParaRPr lang="fr-FR" sz="12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4" grpId="0"/>
      <p:bldP spid="19" grpId="0"/>
      <p:bldP spid="13" grpId="0"/>
      <p:bldP spid="21" grpId="0" animBg="1"/>
      <p:bldP spid="31" grpId="0"/>
      <p:bldP spid="32" grpId="0"/>
      <p:bldP spid="36" grpId="0"/>
      <p:bldP spid="38" grpId="0" animBg="1"/>
      <p:bldP spid="40" grpId="0"/>
      <p:bldP spid="42" grpId="0"/>
      <p:bldP spid="44" grpId="0"/>
      <p:bldP spid="45" grpId="0"/>
      <p:bldP spid="29" grpId="0"/>
      <p:bldP spid="47" grpId="0"/>
      <p:bldP spid="49" grpId="0"/>
      <p:bldP spid="51" grpId="0" animBg="1"/>
      <p:bldP spid="5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Evénements et organisation de la promo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2568"/>
          </a:xfrm>
        </p:spPr>
        <p:txBody>
          <a:bodyPr/>
          <a:lstStyle/>
          <a:p>
            <a:r>
              <a:rPr lang="fr-FR" altLang="fr-FR" sz="2400" b="0" dirty="0" smtClean="0">
                <a:solidFill>
                  <a:srgbClr val="6600FF"/>
                </a:solidFill>
                <a:latin typeface="+mj-lt"/>
                <a:cs typeface="Arial" charset="0"/>
              </a:rPr>
              <a:t>Ateliers CV et simulation d’entretien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12 octobre après midi</a:t>
            </a:r>
            <a:endParaRPr lang="fr-FR" altLang="fr-FR" sz="2000" b="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r>
              <a:rPr lang="fr-FR" altLang="fr-FR" sz="2400" b="0" dirty="0" smtClean="0">
                <a:solidFill>
                  <a:srgbClr val="6600FF"/>
                </a:solidFill>
                <a:latin typeface="+mj-lt"/>
                <a:cs typeface="Arial" charset="0"/>
              </a:rPr>
              <a:t>Forum partenaires industriels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19 octobre après midi</a:t>
            </a:r>
          </a:p>
          <a:p>
            <a:r>
              <a:rPr lang="fr-FR" altLang="fr-FR" sz="2400" b="0" dirty="0" smtClean="0">
                <a:solidFill>
                  <a:srgbClr val="6600FF"/>
                </a:solidFill>
                <a:latin typeface="+mj-lt"/>
                <a:cs typeface="Arial" charset="0"/>
              </a:rPr>
              <a:t>Mercredis du GI 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1</a:t>
            </a:r>
            <a:r>
              <a:rPr lang="fr-FR" altLang="fr-FR" sz="2000" baseline="30000" dirty="0" smtClean="0">
                <a:solidFill>
                  <a:schemeClr val="tx1"/>
                </a:solidFill>
                <a:latin typeface="+mj-lt"/>
                <a:cs typeface="Arial" charset="0"/>
              </a:rPr>
              <a:t>er</a:t>
            </a:r>
            <a:r>
              <a:rPr lang="fr-FR" altLang="fr-FR" sz="2000" dirty="0" smtClean="0">
                <a:solidFill>
                  <a:schemeClr val="tx1"/>
                </a:solidFill>
                <a:latin typeface="+mj-lt"/>
                <a:cs typeface="Arial" charset="0"/>
              </a:rPr>
              <a:t> mercredi de chaque mois à 16h30, Amphi Barbillon</a:t>
            </a:r>
          </a:p>
          <a:p>
            <a:r>
              <a:rPr lang="fr-FR" altLang="fr-FR" sz="2400" b="0" dirty="0" smtClean="0">
                <a:solidFill>
                  <a:srgbClr val="6600FF"/>
                </a:solidFill>
                <a:latin typeface="+mj-lt"/>
                <a:cs typeface="Arial" charset="0"/>
              </a:rPr>
              <a:t>Langues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Lundi après midi (1h30 ou 3h) : à partir du 2 octobre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rgbClr val="6600FF"/>
                </a:solidFill>
                <a:latin typeface="+mj-lt"/>
                <a:cs typeface="Arial" charset="0"/>
              </a:rPr>
              <a:t>Représentants de la </a:t>
            </a:r>
            <a:r>
              <a:rPr lang="fr-FR" altLang="fr-FR" sz="2400" dirty="0" smtClean="0">
                <a:solidFill>
                  <a:srgbClr val="6600FF"/>
                </a:solidFill>
                <a:latin typeface="+mj-lt"/>
                <a:cs typeface="Arial" charset="0"/>
              </a:rPr>
              <a:t>promo (2)</a:t>
            </a:r>
            <a:endParaRPr lang="fr-FR" altLang="fr-FR" sz="2400" dirty="0">
              <a:solidFill>
                <a:srgbClr val="6600FF"/>
              </a:solidFill>
              <a:latin typeface="+mj-lt"/>
              <a:cs typeface="Arial" charset="0"/>
            </a:endParaRP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Représenter </a:t>
            </a:r>
            <a:r>
              <a:rPr lang="fr-FR" sz="2000" dirty="0">
                <a:solidFill>
                  <a:schemeClr val="tx1"/>
                </a:solidFill>
              </a:rPr>
              <a:t>les étudiants aux jurys 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Participer </a:t>
            </a:r>
            <a:r>
              <a:rPr lang="fr-FR" sz="2000" dirty="0">
                <a:solidFill>
                  <a:schemeClr val="tx1"/>
                </a:solidFill>
              </a:rPr>
              <a:t>à la CPVE (Commission Pédagogique et de la Vie Etudiante) </a:t>
            </a: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Faire le lien entre les enseignants et les </a:t>
            </a:r>
            <a:r>
              <a:rPr lang="fr-FR" sz="2000" dirty="0" smtClean="0">
                <a:solidFill>
                  <a:schemeClr val="tx1"/>
                </a:solidFill>
              </a:rPr>
              <a:t>étudiants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932914" y="341089"/>
            <a:ext cx="7103581" cy="855663"/>
          </a:xfrm>
        </p:spPr>
        <p:txBody>
          <a:bodyPr/>
          <a:lstStyle/>
          <a:p>
            <a:pPr algn="ctr" eaLnBrk="1" hangingPunct="1"/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  <a:t>Structure du M2 GI FR </a:t>
            </a:r>
            <a:b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</a:br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  <a:t>3 parcours</a:t>
            </a:r>
            <a:endParaRPr lang="fr-FR" altLang="fr-FR" sz="2800" b="0" kern="1200" dirty="0" smtClean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228184" y="4077072"/>
            <a:ext cx="1686395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P3</a:t>
            </a:r>
          </a:p>
          <a:p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Innovation industrielle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355974" y="4077072"/>
            <a:ext cx="1872209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P2</a:t>
            </a:r>
          </a:p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Développement de produits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669580" y="4077072"/>
            <a:ext cx="1686395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P1</a:t>
            </a:r>
          </a:p>
          <a:p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Gestion des opérations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99791" y="5661248"/>
            <a:ext cx="521478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fr-FR" sz="2000" u="none" dirty="0" smtClean="0">
                <a:solidFill>
                  <a:srgbClr val="6600FF"/>
                </a:solidFill>
                <a:latin typeface="+mj-lt"/>
              </a:rPr>
              <a:t>Master </a:t>
            </a:r>
            <a:r>
              <a:rPr lang="fr-FR" sz="2000" u="none" dirty="0" err="1" smtClean="0">
                <a:solidFill>
                  <a:srgbClr val="6600FF"/>
                </a:solidFill>
                <a:latin typeface="+mj-lt"/>
              </a:rPr>
              <a:t>thesis</a:t>
            </a:r>
            <a:endParaRPr lang="fr-FR" sz="2000" u="none" dirty="0" smtClean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8"/>
            <a:ext cx="7773988" cy="2808312"/>
          </a:xfrm>
        </p:spPr>
        <p:txBody>
          <a:bodyPr/>
          <a:lstStyle/>
          <a:p>
            <a:r>
              <a:rPr lang="fr-FR" altLang="fr-FR" sz="24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M2 : spécialisation</a:t>
            </a:r>
          </a:p>
          <a:p>
            <a:pPr lvl="1"/>
            <a:r>
              <a:rPr lang="fr-FR" altLang="fr-FR" sz="2000" kern="1200" dirty="0" smtClean="0">
                <a:solidFill>
                  <a:schemeClr val="tx1"/>
                </a:solidFill>
                <a:latin typeface="+mj-lt"/>
                <a:cs typeface="Arial" charset="0"/>
              </a:rPr>
              <a:t>S3</a:t>
            </a:r>
            <a:r>
              <a:rPr lang="fr-FR" altLang="fr-FR" sz="2000" dirty="0" smtClean="0">
                <a:solidFill>
                  <a:schemeClr val="tx1"/>
                </a:solidFill>
              </a:rPr>
              <a:t> : offre de 3 parcours à orientation recherche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</a:rPr>
              <a:t>au moins 6 ECTS en anglais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</a:rPr>
              <a:t>des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UEs</a:t>
            </a:r>
            <a:r>
              <a:rPr lang="fr-FR" altLang="fr-FR" sz="2000" dirty="0" smtClean="0">
                <a:solidFill>
                  <a:schemeClr val="tx1"/>
                </a:solidFill>
              </a:rPr>
              <a:t> avec des projets</a:t>
            </a:r>
          </a:p>
          <a:p>
            <a:pPr lvl="1"/>
            <a:r>
              <a:rPr lang="fr-FR" altLang="fr-FR" sz="2000" dirty="0" smtClean="0">
                <a:solidFill>
                  <a:schemeClr val="tx1"/>
                </a:solidFill>
              </a:rPr>
              <a:t>grande offre de cours optionnels (école de génie industriel)</a:t>
            </a:r>
          </a:p>
          <a:p>
            <a:pPr lvl="1"/>
            <a:r>
              <a:rPr lang="fr-FR" altLang="fr-FR" sz="2000" kern="1200" dirty="0" smtClean="0">
                <a:solidFill>
                  <a:schemeClr val="tx1"/>
                </a:solidFill>
                <a:latin typeface="+mj-lt"/>
                <a:cs typeface="Arial" charset="0"/>
              </a:rPr>
              <a:t>S4</a:t>
            </a:r>
            <a:r>
              <a:rPr lang="fr-FR" altLang="fr-FR" sz="2000" dirty="0" smtClean="0">
                <a:solidFill>
                  <a:schemeClr val="tx1"/>
                </a:solidFill>
              </a:rPr>
              <a:t> : master </a:t>
            </a:r>
            <a:r>
              <a:rPr lang="fr-FR" altLang="fr-FR" sz="2000" dirty="0" err="1" smtClean="0">
                <a:solidFill>
                  <a:schemeClr val="tx1"/>
                </a:solidFill>
              </a:rPr>
              <a:t>thesis</a:t>
            </a:r>
            <a:endParaRPr lang="fr-FR" altLang="fr-FR" sz="2000" dirty="0" smtClean="0">
              <a:solidFill>
                <a:schemeClr val="tx1"/>
              </a:solidFill>
            </a:endParaRPr>
          </a:p>
          <a:p>
            <a:pPr lvl="1"/>
            <a:endParaRPr lang="fr-FR" altLang="fr-FR" sz="2000" dirty="0" smtClean="0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2045549" y="4653136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u="none" dirty="0" smtClean="0">
                <a:solidFill>
                  <a:srgbClr val="6600FF"/>
                </a:solidFill>
                <a:latin typeface="+mj-lt"/>
              </a:rPr>
              <a:t>S3</a:t>
            </a:r>
            <a:endParaRPr lang="fr-FR" altLang="fr-FR" sz="1800" u="none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2051720" y="5733256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 u="none" dirty="0" smtClean="0">
                <a:solidFill>
                  <a:srgbClr val="6600FF"/>
                </a:solidFill>
                <a:latin typeface="+mj-lt"/>
              </a:rPr>
              <a:t>S4</a:t>
            </a:r>
            <a:endParaRPr lang="fr-FR" altLang="fr-FR" sz="1800" u="none" dirty="0">
              <a:solidFill>
                <a:srgbClr val="66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Validation du master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647" y="1916832"/>
            <a:ext cx="8229600" cy="3960440"/>
          </a:xfrm>
        </p:spPr>
        <p:txBody>
          <a:bodyPr/>
          <a:lstStyle/>
          <a:p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Validation d’une UE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Note ≥ 10/20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Le stage est une UE</a:t>
            </a:r>
          </a:p>
          <a:p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Validation d’un semestre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Note de </a:t>
            </a:r>
            <a:r>
              <a:rPr lang="fr-FR" u="sng" dirty="0" smtClean="0">
                <a:solidFill>
                  <a:schemeClr val="tx1"/>
                </a:solidFill>
              </a:rPr>
              <a:t>chaque</a:t>
            </a:r>
            <a:r>
              <a:rPr lang="fr-FR" dirty="0" smtClean="0">
                <a:solidFill>
                  <a:schemeClr val="tx1"/>
                </a:solidFill>
              </a:rPr>
              <a:t> UE ≥ 10/20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Sinon 2ème session (note majorée à 10)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altLang="fr-FR" sz="2600" dirty="0" smtClean="0">
                <a:solidFill>
                  <a:srgbClr val="6600FF"/>
                </a:solidFill>
                <a:latin typeface="+mj-lt"/>
                <a:cs typeface="Arial" charset="0"/>
              </a:rPr>
              <a:t>Langue étrangère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Minimum B2</a:t>
            </a:r>
          </a:p>
          <a:p>
            <a:pPr marL="0" indent="0">
              <a:buNone/>
            </a:pPr>
            <a:endParaRPr lang="fr-FR" altLang="fr-FR" b="0" dirty="0" smtClean="0">
              <a:solidFill>
                <a:srgbClr val="6600FF"/>
              </a:solidFill>
              <a:latin typeface="+mj-lt"/>
              <a:cs typeface="Arial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Contacts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2" y="1268760"/>
            <a:ext cx="8568183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Responsable master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solidFill>
                  <a:schemeClr val="tx1"/>
                </a:solidFill>
              </a:rPr>
              <a:t>Yannick Frein, F202, </a:t>
            </a:r>
            <a:r>
              <a:rPr lang="fr-FR" sz="2000" dirty="0" smtClean="0">
                <a:solidFill>
                  <a:schemeClr val="tx1"/>
                </a:solidFill>
                <a:hlinkClick r:id="rId2"/>
              </a:rPr>
              <a:t>yannick.frein@grenoble-inp.fr</a:t>
            </a: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1600" dirty="0" smtClean="0"/>
          </a:p>
          <a:p>
            <a:pPr>
              <a:lnSpc>
                <a:spcPct val="90000"/>
              </a:lnSpc>
            </a:pP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Responsable pédagogique  </a:t>
            </a:r>
          </a:p>
          <a:p>
            <a:pPr lvl="1">
              <a:lnSpc>
                <a:spcPct val="90000"/>
              </a:lnSpc>
            </a:pPr>
            <a:r>
              <a:rPr lang="fr-FR" altLang="fr-FR" sz="2000" dirty="0">
                <a:solidFill>
                  <a:schemeClr val="tx1"/>
                </a:solidFill>
              </a:rPr>
              <a:t>Lilia </a:t>
            </a:r>
            <a:r>
              <a:rPr lang="fr-FR" altLang="fr-FR" sz="2000" dirty="0" err="1">
                <a:solidFill>
                  <a:schemeClr val="tx1"/>
                </a:solidFill>
              </a:rPr>
              <a:t>Gzara</a:t>
            </a:r>
            <a:r>
              <a:rPr lang="fr-FR" altLang="fr-FR" sz="2000" dirty="0">
                <a:solidFill>
                  <a:schemeClr val="tx1"/>
                </a:solidFill>
              </a:rPr>
              <a:t>, F214, </a:t>
            </a:r>
            <a:r>
              <a:rPr lang="fr-FR" altLang="fr-FR" sz="2000" dirty="0" smtClean="0">
                <a:solidFill>
                  <a:schemeClr val="tx1"/>
                </a:solidFill>
                <a:hlinkClick r:id="rId3"/>
              </a:rPr>
              <a:t>lilia.gzara@grenoble-inp.fr</a:t>
            </a:r>
            <a:endParaRPr lang="fr-FR" altLang="fr-FR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fr-FR" altLang="fr-F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Responsable administrative</a:t>
            </a:r>
          </a:p>
          <a:p>
            <a:pPr lvl="1">
              <a:lnSpc>
                <a:spcPct val="90000"/>
              </a:lnSpc>
            </a:pPr>
            <a:r>
              <a:rPr lang="fr-FR" sz="2000" dirty="0" err="1" smtClean="0">
                <a:solidFill>
                  <a:schemeClr val="tx1"/>
                </a:solidFill>
              </a:rPr>
              <a:t>Annabel</a:t>
            </a:r>
            <a:r>
              <a:rPr lang="fr-FR" sz="2000" dirty="0" smtClean="0">
                <a:solidFill>
                  <a:schemeClr val="tx1"/>
                </a:solidFill>
              </a:rPr>
              <a:t> Jourdan, F013, </a:t>
            </a:r>
            <a:r>
              <a:rPr lang="fr-FR" sz="2000" dirty="0" smtClean="0">
                <a:solidFill>
                  <a:schemeClr val="tx1"/>
                </a:solidFill>
                <a:hlinkClick r:id="rId4"/>
              </a:rPr>
              <a:t>Annabel.Jourdan@grenoble-inp.fr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FR" sz="1600" dirty="0" smtClean="0"/>
          </a:p>
          <a:p>
            <a:pPr>
              <a:lnSpc>
                <a:spcPct val="90000"/>
              </a:lnSpc>
            </a:pP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Relations internationales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solidFill>
                  <a:schemeClr val="tx1"/>
                </a:solidFill>
              </a:rPr>
              <a:t>Nadia </a:t>
            </a:r>
            <a:r>
              <a:rPr lang="fr-FR" sz="2000" dirty="0" err="1" smtClean="0">
                <a:solidFill>
                  <a:schemeClr val="tx1"/>
                </a:solidFill>
              </a:rPr>
              <a:t>Dehemchi</a:t>
            </a:r>
            <a:r>
              <a:rPr lang="fr-FR" sz="2000" dirty="0" smtClean="0">
                <a:solidFill>
                  <a:schemeClr val="tx1"/>
                </a:solidFill>
              </a:rPr>
              <a:t>, F012, </a:t>
            </a:r>
            <a:r>
              <a:rPr lang="fr-FR" sz="2000" b="0" dirty="0" smtClean="0">
                <a:solidFill>
                  <a:schemeClr val="tx1"/>
                </a:solidFill>
                <a:hlinkClick r:id="rId5"/>
              </a:rPr>
              <a:t>Nadia.Dehemchi@grenoble-inp.fr</a:t>
            </a:r>
            <a:r>
              <a:rPr lang="fr-FR" sz="2000" b="0" dirty="0" smtClean="0">
                <a:solidFill>
                  <a:schemeClr val="tx1"/>
                </a:solidFill>
                <a:hlinkClick r:id="rId4"/>
              </a:rPr>
              <a:t> 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FR" sz="1600" dirty="0" smtClean="0"/>
          </a:p>
          <a:p>
            <a:pPr>
              <a:lnSpc>
                <a:spcPct val="90000"/>
              </a:lnSpc>
            </a:pP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Relations Entreprises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solidFill>
                  <a:schemeClr val="tx1"/>
                </a:solidFill>
              </a:rPr>
              <a:t>Frédérique </a:t>
            </a:r>
            <a:r>
              <a:rPr lang="fr-FR" sz="2000" dirty="0" err="1" smtClean="0">
                <a:solidFill>
                  <a:schemeClr val="tx1"/>
                </a:solidFill>
              </a:rPr>
              <a:t>Chretiennot</a:t>
            </a:r>
            <a:r>
              <a:rPr lang="fr-FR" sz="2000" dirty="0" smtClean="0">
                <a:solidFill>
                  <a:schemeClr val="tx1"/>
                </a:solidFill>
              </a:rPr>
              <a:t>, F011, </a:t>
            </a:r>
            <a:r>
              <a:rPr lang="fr-FR" sz="2000" dirty="0" smtClean="0">
                <a:solidFill>
                  <a:schemeClr val="tx1"/>
                </a:solidFill>
                <a:hlinkClick r:id="rId6"/>
              </a:rPr>
              <a:t>Frederique.Chretiennot@grenoble-inp.fr</a:t>
            </a:r>
            <a:endParaRPr lang="fr-FR" sz="1600" dirty="0" smtClean="0"/>
          </a:p>
          <a:p>
            <a:pPr lvl="1">
              <a:lnSpc>
                <a:spcPct val="90000"/>
              </a:lnSpc>
            </a:pP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Planning</a:t>
            </a:r>
            <a:endParaRPr lang="fr-FR" altLang="en-US" sz="3200" b="0" dirty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202" y="1751478"/>
            <a:ext cx="8748464" cy="4536504"/>
          </a:xfrm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rgbClr val="6600FF"/>
                </a:solidFill>
                <a:latin typeface="+mj-lt"/>
                <a:cs typeface="Arial" charset="0"/>
              </a:rPr>
              <a:t>Rendez-vous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Début </a:t>
            </a:r>
            <a:r>
              <a:rPr lang="fr-FR" dirty="0">
                <a:solidFill>
                  <a:schemeClr val="tx1"/>
                </a:solidFill>
              </a:rPr>
              <a:t>des cours : mardi 26 septembre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Formation ressources informatiques GI : jeudi 28 septembre à 14h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Visite/Formation BU des sciences : mardi 3 octobre à 14h (campus)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Visite bibliothèque de GI : jeudi  5 octobre à 14h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Visite plateforme GI-NOVA : </a:t>
            </a:r>
            <a:r>
              <a:rPr lang="fr-FR" dirty="0" smtClean="0">
                <a:solidFill>
                  <a:schemeClr val="tx1"/>
                </a:solidFill>
              </a:rPr>
              <a:t>en attente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altLang="fr-FR" b="0" dirty="0" smtClean="0">
              <a:solidFill>
                <a:srgbClr val="6600FF"/>
              </a:solidFill>
              <a:latin typeface="+mj-lt"/>
              <a:cs typeface="Arial" charset="0"/>
            </a:endParaRPr>
          </a:p>
          <a:p>
            <a:r>
              <a:rPr lang="fr-FR" altLang="fr-FR" b="0" dirty="0">
                <a:solidFill>
                  <a:srgbClr val="6600FF"/>
                </a:solidFill>
                <a:latin typeface="+mj-lt"/>
                <a:cs typeface="Arial" charset="0"/>
              </a:rPr>
              <a:t> </a:t>
            </a:r>
            <a:r>
              <a:rPr lang="fr-FR" altLang="fr-FR" b="0" dirty="0" smtClean="0">
                <a:solidFill>
                  <a:srgbClr val="6600FF"/>
                </a:solidFill>
                <a:latin typeface="+mj-lt"/>
                <a:cs typeface="Arial" charset="0"/>
              </a:rPr>
              <a:t>Interruptions pédagogiques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+mj-lt"/>
                <a:cs typeface="Arial" charset="0"/>
              </a:rPr>
              <a:t>S44 (Toussaint)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  <a:latin typeface="+mj-lt"/>
                <a:cs typeface="Arial" charset="0"/>
              </a:rPr>
              <a:t>S52 &amp; S1 (Noël)</a:t>
            </a:r>
            <a:endParaRPr lang="fr-FR" dirty="0" smtClean="0">
              <a:solidFill>
                <a:schemeClr val="tx1"/>
              </a:solidFill>
            </a:endParaRPr>
          </a:p>
          <a:p>
            <a:pPr marL="612775" lvl="1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1AF07-89D1-466C-98FE-D9BDDABEB2DB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7" y="1412776"/>
            <a:ext cx="8010528" cy="4795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49441"/>
            <a:ext cx="6202362" cy="1143000"/>
          </a:xfrm>
        </p:spPr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Planning S39</a:t>
            </a:r>
            <a:b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Parcours DP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4FCE-00A2-4D9E-8A9D-F3959DFC4544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4" name="Rectangle 3"/>
          <p:cNvSpPr/>
          <p:nvPr/>
        </p:nvSpPr>
        <p:spPr>
          <a:xfrm>
            <a:off x="7144319" y="4210186"/>
            <a:ext cx="1523896" cy="179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2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49441"/>
            <a:ext cx="6202362" cy="1143000"/>
          </a:xfrm>
        </p:spPr>
        <p:txBody>
          <a:bodyPr/>
          <a:lstStyle/>
          <a:p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Planning S39</a:t>
            </a:r>
            <a:b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altLang="en-US" sz="3200" b="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Parcours GO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4FCE-00A2-4D9E-8A9D-F3959DFC4544}" type="slidenum">
              <a:rPr lang="fr-FR" altLang="fr-FR" smtClean="0"/>
              <a:pPr/>
              <a:t>24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0" y="1321062"/>
            <a:ext cx="8010528" cy="476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080120"/>
          </a:xfrm>
        </p:spPr>
        <p:txBody>
          <a:bodyPr/>
          <a:lstStyle/>
          <a:p>
            <a:r>
              <a:rPr lang="fr-FR" altLang="en-US" sz="2800" b="0" dirty="0" smtClean="0">
                <a:solidFill>
                  <a:srgbClr val="6600FF"/>
                </a:solidFill>
                <a:latin typeface="Verdana" pitchFamily="34" charset="0"/>
                <a:cs typeface="Arial" charset="0"/>
              </a:rPr>
              <a:t>Bonne année scolaire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Parcours </a:t>
            </a:r>
            <a:b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b="0" dirty="0" smtClean="0">
                <a:solidFill>
                  <a:srgbClr val="FF0000"/>
                </a:solidFill>
              </a:rPr>
              <a:t>Gestion des opérations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340768"/>
            <a:ext cx="7989888" cy="5184576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Un parcours à orientation recherche 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Positionnement scientifique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concevoir et optimiser les flux de produits et d'informations dans l'entreprise, en organisant la production et la chaîne logistique dans sa globalité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gestion des flux et aléas dans les systèmes de production de biens et de services : approvisionnement, production, distribution, transport, logistique, logistique inverse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vision pluridisciplinaire : optimisation et recherche opérationnelle, économique et sociologique</a:t>
            </a:r>
          </a:p>
          <a:p>
            <a:pPr lvl="1"/>
            <a:endParaRPr lang="fr-FR" altLang="fr-FR" sz="1800" dirty="0" smtClean="0"/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Master </a:t>
            </a:r>
            <a:r>
              <a:rPr lang="fr-FR" altLang="fr-FR" sz="2000" b="0" kern="1200" dirty="0" err="1" smtClean="0">
                <a:solidFill>
                  <a:srgbClr val="6600FF"/>
                </a:solidFill>
                <a:latin typeface="+mj-lt"/>
                <a:cs typeface="Arial" charset="0"/>
              </a:rPr>
              <a:t>thesis</a:t>
            </a:r>
            <a:endParaRPr lang="fr-FR" altLang="fr-FR" sz="2000" b="0" kern="1200" dirty="0" smtClean="0">
              <a:solidFill>
                <a:srgbClr val="6600FF"/>
              </a:solidFill>
              <a:latin typeface="+mj-lt"/>
              <a:cs typeface="Arial" charset="0"/>
            </a:endParaRP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 labo (G-SCOP/GAEL/PACTE/CERAG), mais aussi en entreprise (en lien avec un labo)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autres partenaires : Annecy, Saint Etienne, Lyon, Marseille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Parcours </a:t>
            </a:r>
            <a:b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b="0" dirty="0" smtClean="0">
                <a:solidFill>
                  <a:srgbClr val="FF0000"/>
                </a:solidFill>
              </a:rPr>
              <a:t>Développement de produits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340768"/>
            <a:ext cx="7989888" cy="5184576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cs typeface="Arial" charset="0"/>
              </a:rPr>
              <a:t>Un parcours à orientation recherche 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cs typeface="Arial" charset="0"/>
              </a:rPr>
              <a:t>Positionnement scientifique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anticiper, modéliser, simuler et organiser le cycle de vie des produits pendant la phase de conception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chaîne numérique : spécifications, CAO, maquette numérique, systèmes PLM, méthodes d’optimisation (exploration de solutions sur des critères multiples), gestion des connaissances utilisées en conception et industrialisation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modalités d’appropriation et d’échange entre experts de métiers différents, aspects collaboratifs</a:t>
            </a:r>
          </a:p>
          <a:p>
            <a:pPr lvl="1"/>
            <a:endParaRPr lang="fr-FR" altLang="fr-FR" sz="1800" dirty="0" smtClean="0"/>
          </a:p>
          <a:p>
            <a:r>
              <a:rPr lang="fr-FR" altLang="fr-FR" sz="2000" b="0" kern="1200" dirty="0" smtClean="0">
                <a:solidFill>
                  <a:srgbClr val="6600FF"/>
                </a:solidFill>
                <a:cs typeface="Arial" charset="0"/>
              </a:rPr>
              <a:t>Master </a:t>
            </a:r>
            <a:r>
              <a:rPr lang="fr-FR" altLang="fr-FR" sz="2000" b="0" kern="1200" dirty="0" err="1" smtClean="0">
                <a:solidFill>
                  <a:srgbClr val="6600FF"/>
                </a:solidFill>
                <a:cs typeface="Arial" charset="0"/>
              </a:rPr>
              <a:t>thesis</a:t>
            </a:r>
            <a:endParaRPr lang="fr-FR" altLang="fr-FR" sz="2000" b="0" kern="1200" dirty="0" smtClean="0">
              <a:solidFill>
                <a:srgbClr val="6600FF"/>
              </a:solidFill>
              <a:cs typeface="Arial" charset="0"/>
            </a:endParaRP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 labo </a:t>
            </a:r>
            <a:r>
              <a:rPr lang="fr-FR" altLang="fr-FR" sz="1800" dirty="0">
                <a:solidFill>
                  <a:schemeClr val="tx1"/>
                </a:solidFill>
              </a:rPr>
              <a:t>(</a:t>
            </a:r>
            <a:r>
              <a:rPr lang="fr-FR" altLang="fr-FR" sz="1800" dirty="0" smtClean="0">
                <a:solidFill>
                  <a:schemeClr val="tx1"/>
                </a:solidFill>
              </a:rPr>
              <a:t>G-SCOP/GAEL/PACTE/CERAG), mais aussi en entreprise (en lien avec un labo)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autres partenaires : Annecy, Saint Etienne, Lyon, Marseille …</a:t>
            </a:r>
          </a:p>
          <a:p>
            <a:pPr lvl="1"/>
            <a:endParaRPr lang="fr-FR" altLang="fr-F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Parcours </a:t>
            </a:r>
            <a:br>
              <a:rPr lang="fr-FR" altLang="fr-FR" sz="3200" b="0" kern="1200" dirty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fr-FR" b="0" dirty="0">
                <a:solidFill>
                  <a:srgbClr val="FF0000"/>
                </a:solidFill>
              </a:rPr>
              <a:t>Innovation </a:t>
            </a:r>
            <a:r>
              <a:rPr lang="fr-FR" b="0" dirty="0" smtClean="0">
                <a:solidFill>
                  <a:srgbClr val="FF0000"/>
                </a:solidFill>
              </a:rPr>
              <a:t>industrielle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340768"/>
            <a:ext cx="7989888" cy="5184576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Un parcours à orientation recherche 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Positionnement scientifique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Innovation sur les organisations et sur les produits </a:t>
            </a:r>
            <a:r>
              <a:rPr lang="fr-FR" sz="1800" dirty="0" smtClean="0">
                <a:solidFill>
                  <a:schemeClr val="tx1"/>
                </a:solidFill>
              </a:rPr>
              <a:t>avec une forte pluridisciplinarité SPI-SHS (éco, gestion, socio)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Rupture plutôt que amélioration continue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pour des étudiants SPI – STIC avec des disciplines d’origine variées (génie électrique, des procédés, mécanique…) </a:t>
            </a:r>
            <a:endParaRPr lang="fr-FR" sz="1600" dirty="0" smtClean="0">
              <a:solidFill>
                <a:schemeClr val="tx1"/>
              </a:solidFill>
            </a:endParaRPr>
          </a:p>
          <a:p>
            <a:pPr lvl="1"/>
            <a:endParaRPr lang="fr-FR" altLang="fr-FR" sz="1800" dirty="0" smtClean="0"/>
          </a:p>
          <a:p>
            <a:r>
              <a:rPr lang="fr-FR" altLang="fr-FR" sz="2000" b="0" kern="1200" dirty="0" smtClean="0">
                <a:solidFill>
                  <a:srgbClr val="6600FF"/>
                </a:solidFill>
                <a:cs typeface="Arial" charset="0"/>
              </a:rPr>
              <a:t>Master </a:t>
            </a:r>
            <a:r>
              <a:rPr lang="fr-FR" altLang="fr-FR" sz="2000" b="0" kern="1200" dirty="0" err="1" smtClean="0">
                <a:solidFill>
                  <a:srgbClr val="6600FF"/>
                </a:solidFill>
                <a:cs typeface="Arial" charset="0"/>
              </a:rPr>
              <a:t>thesis</a:t>
            </a:r>
            <a:endParaRPr lang="fr-FR" altLang="fr-FR" sz="2000" b="0" kern="1200" dirty="0" smtClean="0">
              <a:solidFill>
                <a:srgbClr val="6600FF"/>
              </a:solidFill>
              <a:cs typeface="Arial" charset="0"/>
            </a:endParaRP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 labo (</a:t>
            </a:r>
            <a:r>
              <a:rPr lang="fr-FR" sz="1800" dirty="0" smtClean="0">
                <a:solidFill>
                  <a:schemeClr val="tx1"/>
                </a:solidFill>
              </a:rPr>
              <a:t>GAEL, PACTE, CERAG, </a:t>
            </a:r>
            <a:r>
              <a:rPr lang="fr-FR" altLang="fr-FR" sz="1800" dirty="0" smtClean="0">
                <a:solidFill>
                  <a:schemeClr val="tx1"/>
                </a:solidFill>
              </a:rPr>
              <a:t>G-SCOP), mais aussi en entreprise (en lien avec un labo)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autres partenaires : Annecy, Saint Etienne, Lyon, Marseille …</a:t>
            </a:r>
          </a:p>
          <a:p>
            <a:pPr lvl="1"/>
            <a:endParaRPr lang="fr-FR" altLang="fr-F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835696" y="260350"/>
            <a:ext cx="7092405" cy="855663"/>
          </a:xfrm>
        </p:spPr>
        <p:txBody>
          <a:bodyPr/>
          <a:lstStyle/>
          <a:p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M2 GI FR Structure globale du S3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1 UE de 6 ECTS « Méthodologie recherche » pour tous</a:t>
            </a:r>
          </a:p>
          <a:p>
            <a:pPr lvl="1"/>
            <a:r>
              <a:rPr lang="fr-FR" altLang="fr-FR" dirty="0" smtClean="0">
                <a:solidFill>
                  <a:schemeClr val="tx1"/>
                </a:solidFill>
              </a:rPr>
              <a:t>Research design in </a:t>
            </a:r>
            <a:r>
              <a:rPr lang="fr-FR" altLang="fr-FR" dirty="0" err="1" smtClean="0">
                <a:solidFill>
                  <a:schemeClr val="tx1"/>
                </a:solidFill>
              </a:rPr>
              <a:t>Industrial</a:t>
            </a:r>
            <a:r>
              <a:rPr lang="fr-FR" altLang="fr-FR" dirty="0" smtClean="0">
                <a:solidFill>
                  <a:schemeClr val="tx1"/>
                </a:solidFill>
              </a:rPr>
              <a:t> Engineering</a:t>
            </a:r>
          </a:p>
          <a:p>
            <a:endParaRPr lang="fr-FR" altLang="fr-FR" dirty="0" smtClean="0"/>
          </a:p>
          <a:p>
            <a:r>
              <a:rPr lang="fr-FR" altLang="fr-FR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Chaque parcours </a:t>
            </a:r>
          </a:p>
          <a:p>
            <a:pPr lvl="1"/>
            <a:r>
              <a:rPr lang="fr-FR" altLang="fr-FR" dirty="0" smtClean="0">
                <a:solidFill>
                  <a:schemeClr val="tx1"/>
                </a:solidFill>
              </a:rPr>
              <a:t>2 UE obligatoires (identité du parcours)</a:t>
            </a:r>
          </a:p>
          <a:p>
            <a:pPr lvl="1"/>
            <a:r>
              <a:rPr lang="fr-FR" altLang="fr-FR" dirty="0" smtClean="0">
                <a:solidFill>
                  <a:schemeClr val="tx1"/>
                </a:solidFill>
              </a:rPr>
              <a:t>2 UE au choix dont au moins 1 en lien avec le parcours (parmi les cours de 3A)</a:t>
            </a:r>
          </a:p>
          <a:p>
            <a:pPr lvl="1"/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2123729" y="557113"/>
            <a:ext cx="6804372" cy="855663"/>
          </a:xfrm>
        </p:spPr>
        <p:txBody>
          <a:bodyPr/>
          <a:lstStyle/>
          <a:p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P. Gestion des opérations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Maquette – S3</a:t>
            </a:r>
            <a:b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endParaRPr lang="fr-FR" altLang="fr-FR" sz="3200" b="0" kern="1200" dirty="0" smtClean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4633"/>
            <a:ext cx="7989888" cy="4538663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1 UE « Méthodologie recherche » pour tous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Research design in 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Industrial</a:t>
            </a:r>
            <a:r>
              <a:rPr lang="fr-FR" altLang="fr-FR" sz="1800" dirty="0" smtClean="0">
                <a:solidFill>
                  <a:schemeClr val="tx1"/>
                </a:solidFill>
              </a:rPr>
              <a:t> Engineering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2 UE obligatoires 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Gestion des flux et décision multicritère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Logistique de transport et recherche opérationnelle</a:t>
            </a:r>
            <a:endParaRPr lang="fr-FR" altLang="fr-FR" sz="18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en lien avec le </a:t>
            </a:r>
            <a:r>
              <a:rPr lang="fr-FR" altLang="fr-FR" sz="2000" dirty="0" smtClean="0">
                <a:solidFill>
                  <a:srgbClr val="6600FF"/>
                </a:solidFill>
                <a:latin typeface="+mj-lt"/>
                <a:cs typeface="Arial" charset="0"/>
              </a:rPr>
              <a:t>parcours (</a:t>
            </a:r>
            <a:r>
              <a:rPr lang="fr-FR" altLang="fr-FR" sz="2000" dirty="0">
                <a:solidFill>
                  <a:srgbClr val="6600FF"/>
                </a:solidFill>
                <a:latin typeface="+mj-lt"/>
                <a:cs typeface="Arial" charset="0"/>
              </a:rPr>
              <a:t>offre de 5 UE</a:t>
            </a:r>
            <a:r>
              <a:rPr lang="fr-FR" altLang="fr-FR" sz="2000" dirty="0" smtClean="0">
                <a:solidFill>
                  <a:srgbClr val="6600FF"/>
                </a:solidFill>
                <a:latin typeface="+mj-lt"/>
                <a:cs typeface="Arial" charset="0"/>
              </a:rPr>
              <a:t>)</a:t>
            </a:r>
            <a:endParaRPr lang="fr-FR" altLang="fr-FR" sz="2000" kern="1200" dirty="0" smtClean="0">
              <a:solidFill>
                <a:srgbClr val="6600FF"/>
              </a:solidFill>
              <a:latin typeface="+mj-lt"/>
              <a:ea typeface="+mn-ea"/>
              <a:cs typeface="Arial" charset="0"/>
            </a:endParaRP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1800" dirty="0" smtClean="0"/>
              <a:t>Advanced Economics for Industrial Engineering</a:t>
            </a:r>
            <a:r>
              <a:rPr lang="fr-FR" altLang="fr-FR" sz="1800" dirty="0" smtClean="0"/>
              <a:t>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1800" dirty="0" smtClean="0"/>
              <a:t>Methods in Tactical and Operational Supply Chain Management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Recherche </a:t>
            </a:r>
            <a:r>
              <a:rPr lang="fr-FR" altLang="fr-FR" sz="1800" dirty="0"/>
              <a:t>opérationnelle pour la chaine </a:t>
            </a:r>
            <a:r>
              <a:rPr lang="fr-FR" altLang="fr-FR" sz="1800" dirty="0" smtClean="0"/>
              <a:t>logistique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>
                <a:solidFill>
                  <a:srgbClr val="FF0000"/>
                </a:solidFill>
              </a:rPr>
              <a:t>Management stratégique de la chaîne logistique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Ordonnancement</a:t>
            </a:r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ouverture 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Offre 3A école GI + offre master Info parcours ORCO</a:t>
            </a:r>
            <a:endParaRPr lang="fr-FR" altLang="fr-F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2123729" y="557113"/>
            <a:ext cx="6804372" cy="855663"/>
          </a:xfrm>
        </p:spPr>
        <p:txBody>
          <a:bodyPr/>
          <a:lstStyle/>
          <a:p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P. Développement de produits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Maquette – S3</a:t>
            </a:r>
            <a:b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endParaRPr lang="fr-FR" altLang="fr-FR" sz="3200" b="0" kern="1200" dirty="0" smtClean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4633"/>
            <a:ext cx="8278688" cy="4538663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1 UE « Méthodologie recherche » pour tous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Research design in 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Industrial</a:t>
            </a:r>
            <a:r>
              <a:rPr lang="fr-FR" altLang="fr-FR" sz="1800" dirty="0" smtClean="0">
                <a:solidFill>
                  <a:schemeClr val="tx1"/>
                </a:solidFill>
              </a:rPr>
              <a:t> Engineering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2 UE obligatoires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Knowledge Integration and Collaboration in Design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Modelling and Optimization in Product Development</a:t>
            </a:r>
            <a:endParaRPr lang="fr-FR" altLang="fr-FR" sz="18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en lien avec le parcours (offre de 5 UE)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sz="1800" dirty="0"/>
              <a:t>Conception intégrée : méthodes et outils</a:t>
            </a:r>
            <a:r>
              <a:rPr lang="fr-FR" altLang="fr-FR" sz="1800" dirty="0"/>
              <a:t>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sz="1800" dirty="0" smtClean="0"/>
              <a:t>Représentations de produits</a:t>
            </a:r>
            <a:endParaRPr lang="fr-FR" altLang="fr-FR" sz="1800" dirty="0" smtClean="0"/>
          </a:p>
          <a:p>
            <a:pPr marL="742950" lvl="2" indent="-342900">
              <a:buFont typeface="Arial" pitchFamily="34" charset="0"/>
              <a:buChar char="–"/>
            </a:pPr>
            <a:r>
              <a:rPr lang="fr-FR" sz="1800" dirty="0" smtClean="0"/>
              <a:t>Fabrication avancée</a:t>
            </a:r>
            <a:r>
              <a:rPr lang="fr-FR" altLang="fr-FR" sz="1800" dirty="0" smtClean="0"/>
              <a:t>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sz="1800" dirty="0" smtClean="0"/>
              <a:t>Management de l'innovation</a:t>
            </a:r>
            <a:r>
              <a:rPr lang="fr-FR" altLang="fr-FR" sz="1800" dirty="0" smtClean="0"/>
              <a:t>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sz="1800" dirty="0" smtClean="0"/>
              <a:t>Simulation avancée de produits </a:t>
            </a:r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ouverture 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Offre 3A école GI + offre master Mécanique parcours Génie mécanique</a:t>
            </a:r>
          </a:p>
          <a:p>
            <a:pPr lvl="1"/>
            <a:endParaRPr lang="fr-FR" alt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2123729" y="557113"/>
            <a:ext cx="6804372" cy="855663"/>
          </a:xfrm>
        </p:spPr>
        <p:txBody>
          <a:bodyPr/>
          <a:lstStyle/>
          <a:p>
            <a:r>
              <a:rPr lang="fr-FR" altLang="fr-FR" sz="32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P. Innovation Industrielle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  <a:t>Maquette – S3</a:t>
            </a:r>
            <a:br>
              <a:rPr lang="fr-FR" altLang="fr-FR" sz="2800" b="0" kern="1200" dirty="0" smtClean="0">
                <a:solidFill>
                  <a:srgbClr val="6600FF"/>
                </a:solidFill>
                <a:latin typeface="Verdana" pitchFamily="34" charset="0"/>
                <a:ea typeface="+mn-ea"/>
                <a:cs typeface="Arial" charset="0"/>
              </a:rPr>
            </a:br>
            <a:endParaRPr lang="fr-FR" altLang="fr-FR" sz="3200" b="0" kern="1200" dirty="0" smtClean="0">
              <a:solidFill>
                <a:srgbClr val="6600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554633"/>
            <a:ext cx="7989888" cy="4538663"/>
          </a:xfrm>
        </p:spPr>
        <p:txBody>
          <a:bodyPr/>
          <a:lstStyle/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1 UE « Méthodologie recherche » pour tous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Research design in 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Industrial</a:t>
            </a:r>
            <a:r>
              <a:rPr lang="fr-FR" altLang="fr-FR" sz="1800" dirty="0" smtClean="0">
                <a:solidFill>
                  <a:schemeClr val="tx1"/>
                </a:solidFill>
              </a:rPr>
              <a:t> Engineering</a:t>
            </a:r>
          </a:p>
          <a:p>
            <a:r>
              <a:rPr lang="fr-FR" altLang="fr-FR" sz="2000" b="0" kern="1200" dirty="0" smtClean="0">
                <a:solidFill>
                  <a:srgbClr val="6600FF"/>
                </a:solidFill>
                <a:latin typeface="+mj-lt"/>
                <a:cs typeface="Arial" charset="0"/>
              </a:rPr>
              <a:t>2 UE obligatoires </a:t>
            </a: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Management de l’innovation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fr-FR" altLang="fr-FR" sz="1800" dirty="0" smtClean="0">
                <a:solidFill>
                  <a:schemeClr val="tx1"/>
                </a:solidFill>
              </a:rPr>
              <a:t>L’innovation industrielle dans l’industrie du futur</a:t>
            </a:r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en lien avec le parcours (offre de 5 UE)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Marketing des affaires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Advanced </a:t>
            </a:r>
            <a:r>
              <a:rPr lang="fr-FR" altLang="fr-FR" sz="1800" dirty="0" err="1" smtClean="0"/>
              <a:t>economics</a:t>
            </a:r>
            <a:r>
              <a:rPr lang="fr-FR" altLang="fr-FR" sz="1800" dirty="0" smtClean="0"/>
              <a:t> for </a:t>
            </a:r>
            <a:r>
              <a:rPr lang="fr-FR" altLang="fr-FR" sz="1800" dirty="0" err="1" smtClean="0"/>
              <a:t>industrial</a:t>
            </a:r>
            <a:r>
              <a:rPr lang="fr-FR" altLang="fr-FR" sz="1800" dirty="0" smtClean="0"/>
              <a:t> engineering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Design des </a:t>
            </a:r>
            <a:r>
              <a:rPr lang="fr-FR" altLang="fr-FR" sz="1800" dirty="0" err="1" smtClean="0"/>
              <a:t>orga</a:t>
            </a:r>
            <a:r>
              <a:rPr lang="fr-FR" altLang="fr-FR" sz="1800" dirty="0" smtClean="0"/>
              <a:t>/marchés et Design des </a:t>
            </a:r>
            <a:r>
              <a:rPr lang="fr-FR" altLang="fr-FR" sz="1800" dirty="0" err="1" smtClean="0"/>
              <a:t>orga</a:t>
            </a:r>
            <a:r>
              <a:rPr lang="fr-FR" altLang="fr-FR" sz="1800" dirty="0" smtClean="0"/>
              <a:t>/produits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UE </a:t>
            </a:r>
            <a:r>
              <a:rPr lang="fr-FR" altLang="fr-FR" sz="1800" dirty="0" err="1" smtClean="0"/>
              <a:t>Manintech</a:t>
            </a:r>
            <a:r>
              <a:rPr lang="fr-FR" altLang="fr-FR" sz="1800" dirty="0" smtClean="0"/>
              <a:t> (socio, usages, marketing, stratégie, veille, PI)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fr-FR" altLang="fr-FR" sz="1800" dirty="0" smtClean="0"/>
              <a:t>Stratégie et organisation</a:t>
            </a:r>
            <a:endParaRPr lang="fr-FR" sz="1800" dirty="0" smtClean="0"/>
          </a:p>
          <a:p>
            <a:pPr marL="342900" lvl="1" indent="-342900">
              <a:buFontTx/>
              <a:buChar char="•"/>
            </a:pPr>
            <a:r>
              <a:rPr lang="fr-FR" altLang="fr-FR" sz="2000" kern="1200" dirty="0" smtClean="0">
                <a:solidFill>
                  <a:srgbClr val="6600FF"/>
                </a:solidFill>
                <a:latin typeface="+mj-lt"/>
                <a:ea typeface="+mn-ea"/>
                <a:cs typeface="Arial" charset="0"/>
              </a:rPr>
              <a:t>1 UE au choix, ouverture 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Offre 3A école GI + offre master Management de l’innovation</a:t>
            </a:r>
            <a:endParaRPr lang="fr-FR" altLang="fr-F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Purchasing_Module_HA</Template>
  <TotalTime>12587</TotalTime>
  <Words>1368</Words>
  <Application>Microsoft Office PowerPoint</Application>
  <PresentationFormat>Affichage à l'écran (4:3)</PresentationFormat>
  <Paragraphs>626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1_Thème Office</vt:lpstr>
      <vt:lpstr>Master 2 Génie Industriel Programme Francophone </vt:lpstr>
      <vt:lpstr>Structure du M2 GI FR  3 parcours</vt:lpstr>
      <vt:lpstr>Parcours  Gestion des opérations</vt:lpstr>
      <vt:lpstr>Parcours  Développement de produits</vt:lpstr>
      <vt:lpstr>Parcours  Innovation industrielle</vt:lpstr>
      <vt:lpstr>M2 GI FR Structure globale du S3</vt:lpstr>
      <vt:lpstr>P. Gestion des opérations Maquette – S3 </vt:lpstr>
      <vt:lpstr>P. Développement de produits Maquette – S3 </vt:lpstr>
      <vt:lpstr>P. Innovation Industrielle Maquette – S3 </vt:lpstr>
      <vt:lpstr>Stage de master  (master thesis)</vt:lpstr>
      <vt:lpstr>Bilan recrutement  votre promo 2017-2018</vt:lpstr>
      <vt:lpstr>Bilan recrutement M2 GI FR 2017-2018 </vt:lpstr>
      <vt:lpstr>Candidats M2 GI FR Bilan 2005-2018</vt:lpstr>
      <vt:lpstr>Origines des étudiants inscrits en M2 FR bilan 2006-2017</vt:lpstr>
      <vt:lpstr>Diplômés Bilan 2006-2017</vt:lpstr>
      <vt:lpstr>Poursuite en thèse Bilan 2006-2017</vt:lpstr>
      <vt:lpstr>Insertion Bilan 2006-2017</vt:lpstr>
      <vt:lpstr>Quelques parcours après le master</vt:lpstr>
      <vt:lpstr>Evénements et organisation de la promo</vt:lpstr>
      <vt:lpstr>Validation du master</vt:lpstr>
      <vt:lpstr>Contacts utiles</vt:lpstr>
      <vt:lpstr>Planning</vt:lpstr>
      <vt:lpstr>Planning S39 Parcours DP</vt:lpstr>
      <vt:lpstr>Planning S39 Parcours GO</vt:lpstr>
      <vt:lpstr>Présentation PowerPoint</vt:lpstr>
    </vt:vector>
  </TitlesOfParts>
  <Company>G-SCOP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Génie industriel 1A / 2008-2009</dc:title>
  <dc:creator>Marie Anne Ledain</dc:creator>
  <cp:lastModifiedBy>JOURDAN Annabel (jourdann)</cp:lastModifiedBy>
  <cp:revision>255</cp:revision>
  <cp:lastPrinted>2015-06-12T09:50:37Z</cp:lastPrinted>
  <dcterms:created xsi:type="dcterms:W3CDTF">2009-02-02T13:23:19Z</dcterms:created>
  <dcterms:modified xsi:type="dcterms:W3CDTF">2017-11-13T10:49:12Z</dcterms:modified>
</cp:coreProperties>
</file>