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2" r:id="rId3"/>
    <p:sldId id="342" r:id="rId4"/>
    <p:sldId id="343" r:id="rId5"/>
    <p:sldId id="372" r:id="rId6"/>
    <p:sldId id="333" r:id="rId7"/>
    <p:sldId id="375" r:id="rId8"/>
    <p:sldId id="376" r:id="rId9"/>
    <p:sldId id="334" r:id="rId10"/>
    <p:sldId id="335" r:id="rId11"/>
    <p:sldId id="374" r:id="rId12"/>
    <p:sldId id="371" r:id="rId13"/>
    <p:sldId id="348" r:id="rId14"/>
    <p:sldId id="363" r:id="rId15"/>
    <p:sldId id="364" r:id="rId16"/>
    <p:sldId id="365" r:id="rId17"/>
    <p:sldId id="349" r:id="rId18"/>
    <p:sldId id="351" r:id="rId19"/>
    <p:sldId id="352" r:id="rId20"/>
    <p:sldId id="354" r:id="rId21"/>
    <p:sldId id="355" r:id="rId22"/>
    <p:sldId id="331" r:id="rId23"/>
    <p:sldId id="373" r:id="rId24"/>
    <p:sldId id="360" r:id="rId25"/>
  </p:sldIdLst>
  <p:sldSz cx="9144000" cy="6858000" type="screen4x3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816"/>
    <a:srgbClr val="00F21D"/>
    <a:srgbClr val="2FFF48"/>
    <a:srgbClr val="FFFF00"/>
    <a:srgbClr val="99DBF9"/>
    <a:srgbClr val="FFFF99"/>
    <a:srgbClr val="EAEAEA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972" autoAdjust="0"/>
    <p:restoredTop sz="94660"/>
  </p:normalViewPr>
  <p:slideViewPr>
    <p:cSldViewPr>
      <p:cViewPr>
        <p:scale>
          <a:sx n="90" d="100"/>
          <a:sy n="90" d="100"/>
        </p:scale>
        <p:origin x="-1170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051A39D-4886-4BD2-851B-D860ED1249B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94714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7187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Cliquez pour modifier les styles du texte du masque</a:t>
            </a:r>
          </a:p>
          <a:p>
            <a:pPr lvl="1"/>
            <a:r>
              <a:rPr lang="en-GB" noProof="0" smtClean="0"/>
              <a:t>Deuxième niveau</a:t>
            </a:r>
          </a:p>
          <a:p>
            <a:pPr lvl="2"/>
            <a:r>
              <a:rPr lang="en-GB" noProof="0" smtClean="0"/>
              <a:t>Troisième niveau</a:t>
            </a:r>
          </a:p>
          <a:p>
            <a:pPr lvl="3"/>
            <a:r>
              <a:rPr lang="en-GB" noProof="0" smtClean="0"/>
              <a:t>Quatrième niveau</a:t>
            </a:r>
          </a:p>
          <a:p>
            <a:pPr lvl="4"/>
            <a:r>
              <a:rPr lang="en-GB" noProof="0" smtClean="0"/>
              <a:t>Cinquième niveau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8DAEC41-3CF1-45C9-AEFA-7F472D57A1F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1073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915988" y="746125"/>
            <a:ext cx="4968875" cy="37242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34" tIns="46017" rIns="92034" bIns="46017" anchor="ctr"/>
          <a:lstStyle/>
          <a:p>
            <a:endParaRPr lang="en-US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/>
          </p:nvPr>
        </p:nvSpPr>
        <p:spPr>
          <a:xfrm>
            <a:off x="906463" y="4716463"/>
            <a:ext cx="4978400" cy="4459287"/>
          </a:xfrm>
          <a:noFill/>
          <a:ln/>
        </p:spPr>
        <p:txBody>
          <a:bodyPr wrap="none" anchor="ctr"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8FFE8-672A-49F1-AE24-6D18977362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58B7A-CCD0-4C48-A814-8AAB71762A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67525" y="260350"/>
            <a:ext cx="2060575" cy="58356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260350"/>
            <a:ext cx="6029325" cy="58356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E546E-3EEC-4F5F-943C-7FF2956A04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3213" y="260350"/>
            <a:ext cx="6084887" cy="8556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557338"/>
            <a:ext cx="3810000" cy="45386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557338"/>
            <a:ext cx="3810000" cy="219233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02075"/>
            <a:ext cx="3810000" cy="21939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B6587-C09C-4942-8034-78923BBA0B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3213" y="260350"/>
            <a:ext cx="6084887" cy="8556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557338"/>
            <a:ext cx="3810000" cy="45386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3810000" cy="45386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39CBA-B32B-4FC6-87D4-5066C35A8B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3213" y="260350"/>
            <a:ext cx="6084887" cy="8556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557338"/>
            <a:ext cx="3810000" cy="45386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557338"/>
            <a:ext cx="3810000" cy="219233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02075"/>
            <a:ext cx="3810000" cy="21939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DD5CA-2C90-4B64-97E3-A542FE2CD2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3213" y="260350"/>
            <a:ext cx="6084887" cy="8556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557338"/>
            <a:ext cx="7772400" cy="4538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C76D0-F04F-461F-ACE2-EC8F75C2DB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1AF07-89D1-466C-98FE-D9BDDABEB2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0907-4FBE-4AE5-8A8A-C0D4A126E4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557338"/>
            <a:ext cx="381000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381000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D772E-D25F-47F8-BD06-734A1993036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214D7-B814-4FDF-BA39-3DBCC47B21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171C0-EAC5-4B64-A3D0-88F492EE28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65A54-E71C-4F5F-833B-979BCA392E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85876-6E7E-4DB9-928A-DED4191A69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3A077-E7A1-4E53-9DDB-BF54C6BFAB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843213" y="260350"/>
            <a:ext cx="6084887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et modifiez le titre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57338"/>
            <a:ext cx="777240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35150" y="6858000"/>
            <a:ext cx="287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7CA8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-260350" y="6400800"/>
            <a:ext cx="4976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r-FR"/>
              <a:t>Master MIT spécialité Génie Industriel   </a:t>
            </a:r>
            <a:r>
              <a:rPr lang="fr-FR" b="1"/>
              <a:t>Jury 29 juin 2011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8038" y="6308725"/>
            <a:ext cx="7159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1">
                <a:cs typeface="+mn-cs"/>
              </a:defRPr>
            </a:lvl1pPr>
          </a:lstStyle>
          <a:p>
            <a:pPr>
              <a:defRPr/>
            </a:pPr>
            <a:fld id="{0DABB976-A66B-4044-9FF5-447121ADEB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00A8E4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00A8E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nabel.Jourdan@grenoble-inp.fr" TargetMode="External"/><Relationship Id="rId2" Type="http://schemas.openxmlformats.org/officeDocument/2006/relationships/hyperlink" Target="mailto:Khaled.Hadj-Hamou@grenoble-inp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18" Type="http://schemas.openxmlformats.org/officeDocument/2006/relationships/image" Target="../media/image2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17" Type="http://schemas.openxmlformats.org/officeDocument/2006/relationships/image" Target="../media/image28.jpeg"/><Relationship Id="rId2" Type="http://schemas.openxmlformats.org/officeDocument/2006/relationships/image" Target="../media/image13.png"/><Relationship Id="rId16" Type="http://schemas.openxmlformats.org/officeDocument/2006/relationships/image" Target="../media/image27.jpeg"/><Relationship Id="rId20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5" Type="http://schemas.openxmlformats.org/officeDocument/2006/relationships/image" Target="../media/image26.jpeg"/><Relationship Id="rId10" Type="http://schemas.openxmlformats.org/officeDocument/2006/relationships/image" Target="../media/image21.jpeg"/><Relationship Id="rId19" Type="http://schemas.openxmlformats.org/officeDocument/2006/relationships/image" Target="../media/image30.png"/><Relationship Id="rId4" Type="http://schemas.openxmlformats.org/officeDocument/2006/relationships/image" Target="../media/image15.jpeg"/><Relationship Id="rId9" Type="http://schemas.openxmlformats.org/officeDocument/2006/relationships/image" Target="../media/image20.jpeg"/><Relationship Id="rId1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eric.blanco@grenoble-inp.fr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van-dat.cung@grenoble-inp.f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Michel.Tollenaere@grenoble-inp.fr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Jean-Francois.Boujut@grenoble-inp.f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628800"/>
            <a:ext cx="8134350" cy="1800547"/>
          </a:xfrm>
        </p:spPr>
        <p:txBody>
          <a:bodyPr/>
          <a:lstStyle/>
          <a:p>
            <a:pPr algn="ctr" eaLnBrk="1" hangingPunct="1"/>
            <a:r>
              <a:rPr lang="fr-FR" altLang="en-US" sz="4000" dirty="0" smtClean="0"/>
              <a:t>M2 Recherche - Génie Industriel</a:t>
            </a:r>
            <a:br>
              <a:rPr lang="fr-FR" altLang="en-US" sz="4000" dirty="0" smtClean="0"/>
            </a:br>
            <a:endParaRPr lang="fr-FR" altLang="en-US" sz="4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899592" y="3072348"/>
            <a:ext cx="69127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en-US" sz="2400" dirty="0" smtClean="0">
                <a:latin typeface="+mj-lt"/>
              </a:rPr>
              <a:t>Rentrée 2015 – 2016</a:t>
            </a:r>
            <a:br>
              <a:rPr lang="fr-FR" altLang="en-US" sz="2400" dirty="0" smtClean="0">
                <a:latin typeface="+mj-lt"/>
              </a:rPr>
            </a:br>
            <a:endParaRPr lang="fr-FR" altLang="en-US" sz="2400" dirty="0" smtClean="0">
              <a:latin typeface="+mj-lt"/>
            </a:endParaRPr>
          </a:p>
          <a:p>
            <a:r>
              <a:rPr lang="fr-FR" altLang="en-US" sz="2400" dirty="0" smtClean="0">
                <a:latin typeface="+mj-lt"/>
              </a:rPr>
              <a:t>14 septembre </a:t>
            </a:r>
            <a:r>
              <a:rPr lang="fr-FR" altLang="en-US" sz="2400" dirty="0" smtClean="0">
                <a:latin typeface="+mj-lt"/>
              </a:rPr>
              <a:t>2015</a:t>
            </a:r>
          </a:p>
          <a:p>
            <a:endParaRPr lang="fr-FR" sz="2400" dirty="0" smtClean="0">
              <a:latin typeface="+mj-lt"/>
            </a:endParaRPr>
          </a:p>
          <a:p>
            <a:r>
              <a:rPr lang="fr-FR" sz="1800" dirty="0" smtClean="0">
                <a:latin typeface="+mj-lt"/>
              </a:rPr>
              <a:t>Responsable pédagogique : Khaled Hadj-</a:t>
            </a:r>
            <a:r>
              <a:rPr lang="fr-FR" sz="1800" dirty="0" err="1" smtClean="0">
                <a:latin typeface="+mj-lt"/>
              </a:rPr>
              <a:t>Hamou</a:t>
            </a:r>
            <a:endParaRPr lang="fr-FR" sz="1800" dirty="0" smtClean="0">
              <a:latin typeface="+mj-lt"/>
            </a:endParaRPr>
          </a:p>
          <a:p>
            <a:r>
              <a:rPr lang="fr-FR" sz="1800" dirty="0" smtClean="0">
                <a:latin typeface="+mj-lt"/>
                <a:hlinkClick r:id="rId2"/>
              </a:rPr>
              <a:t>Khaled.Hadj-Hamou@grenoble-inp.fr</a:t>
            </a:r>
            <a:endParaRPr lang="fr-FR" sz="1800" dirty="0" smtClean="0">
              <a:latin typeface="+mj-lt"/>
            </a:endParaRPr>
          </a:p>
          <a:p>
            <a:endParaRPr lang="fr-FR" sz="1800" dirty="0" smtClean="0">
              <a:latin typeface="+mj-lt"/>
            </a:endParaRPr>
          </a:p>
          <a:p>
            <a:r>
              <a:rPr lang="fr-FR" sz="1800" dirty="0" smtClean="0">
                <a:latin typeface="+mj-lt"/>
              </a:rPr>
              <a:t>Responsable administrative : </a:t>
            </a:r>
            <a:r>
              <a:rPr lang="fr-FR" sz="1800" dirty="0" err="1" smtClean="0">
                <a:latin typeface="+mj-lt"/>
              </a:rPr>
              <a:t>Annabel</a:t>
            </a:r>
            <a:r>
              <a:rPr lang="fr-FR" sz="1800" dirty="0" smtClean="0">
                <a:latin typeface="+mj-lt"/>
              </a:rPr>
              <a:t> Jourdan</a:t>
            </a:r>
          </a:p>
          <a:p>
            <a:r>
              <a:rPr lang="fr-FR" sz="1800" dirty="0" smtClean="0">
                <a:latin typeface="+mj-lt"/>
                <a:hlinkClick r:id="rId3"/>
              </a:rPr>
              <a:t>Annabel.Jourdan@grenoble-inp.fr</a:t>
            </a:r>
            <a:endParaRPr lang="fr-FR" sz="1800" dirty="0" smtClean="0">
              <a:latin typeface="+mj-lt"/>
            </a:endParaRPr>
          </a:p>
          <a:p>
            <a:endParaRPr lang="fr-FR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2700"/>
            <a:ext cx="5364088" cy="620688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fr-FR" altLang="en-US" sz="2400" dirty="0" smtClean="0"/>
              <a:t>Quelques parcours après le master</a:t>
            </a:r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 cstate="print"/>
          <a:srcRect t="10821"/>
          <a:stretch>
            <a:fillRect/>
          </a:stretch>
        </p:blipFill>
        <p:spPr bwMode="auto">
          <a:xfrm>
            <a:off x="6084168" y="1488086"/>
            <a:ext cx="1008112" cy="118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7092280" y="1466200"/>
            <a:ext cx="20162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/>
              <a:t>Hélène </a:t>
            </a:r>
            <a:r>
              <a:rPr lang="fr-FR" altLang="en-US" dirty="0" err="1" smtClean="0"/>
              <a:t>Personnier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2010</a:t>
            </a:r>
            <a:endParaRPr lang="fr-FR" altLang="en-US" b="1" dirty="0"/>
          </a:p>
          <a:p>
            <a:r>
              <a:rPr lang="fr-FR" altLang="en-US" dirty="0" smtClean="0"/>
              <a:t>Thèse GSCOP</a:t>
            </a:r>
            <a:endParaRPr lang="fr-FR" altLang="en-US" dirty="0"/>
          </a:p>
          <a:p>
            <a:r>
              <a:rPr lang="fr-FR" altLang="en-US" dirty="0" smtClean="0"/>
              <a:t>Ingénieur Achat SOMFY </a:t>
            </a:r>
            <a:endParaRPr lang="fr-FR" alt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6192688" y="5571817"/>
            <a:ext cx="19077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Onur</a:t>
            </a:r>
            <a:r>
              <a:rPr lang="fr-FR" dirty="0" smtClean="0"/>
              <a:t> </a:t>
            </a:r>
            <a:r>
              <a:rPr lang="fr-FR" dirty="0" err="1" smtClean="0"/>
              <a:t>Ozturk</a:t>
            </a:r>
            <a:r>
              <a:rPr lang="fr-FR" dirty="0" smtClean="0"/>
              <a:t> : </a:t>
            </a:r>
            <a:r>
              <a:rPr lang="fr-FR" b="1" dirty="0" smtClean="0"/>
              <a:t>2008</a:t>
            </a:r>
          </a:p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Gscop</a:t>
            </a:r>
            <a:endParaRPr lang="fr-FR" dirty="0" smtClean="0"/>
          </a:p>
          <a:p>
            <a:r>
              <a:rPr lang="fr-FR" dirty="0" smtClean="0"/>
              <a:t>Post doc Western </a:t>
            </a:r>
            <a:r>
              <a:rPr lang="fr-FR" dirty="0" err="1" smtClean="0"/>
              <a:t>Univ</a:t>
            </a:r>
            <a:r>
              <a:rPr lang="fr-FR" dirty="0" smtClean="0"/>
              <a:t>.</a:t>
            </a:r>
          </a:p>
          <a:p>
            <a:r>
              <a:rPr lang="fr-FR" dirty="0" smtClean="0"/>
              <a:t>Ontario Canada</a:t>
            </a:r>
          </a:p>
          <a:p>
            <a:r>
              <a:rPr lang="fr-FR" dirty="0" smtClean="0"/>
              <a:t>MCF ESIEE Paris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436096" y="4581128"/>
            <a:ext cx="2304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Rasoulifar</a:t>
            </a:r>
            <a:r>
              <a:rPr lang="fr-FR" dirty="0" smtClean="0"/>
              <a:t> </a:t>
            </a:r>
            <a:r>
              <a:rPr lang="fr-FR" dirty="0" err="1" smtClean="0"/>
              <a:t>Golnoosh</a:t>
            </a:r>
            <a:r>
              <a:rPr lang="fr-FR" dirty="0" smtClean="0"/>
              <a:t> : </a:t>
            </a:r>
            <a:r>
              <a:rPr lang="fr-FR" b="1" dirty="0" smtClean="0"/>
              <a:t>2009</a:t>
            </a:r>
          </a:p>
          <a:p>
            <a:r>
              <a:rPr lang="fr-FR" dirty="0" smtClean="0"/>
              <a:t>Thèse </a:t>
            </a:r>
            <a:r>
              <a:rPr lang="fr-FR" dirty="0" err="1" smtClean="0"/>
              <a:t>Gscop</a:t>
            </a:r>
            <a:endParaRPr lang="fr-FR" dirty="0" smtClean="0"/>
          </a:p>
          <a:p>
            <a:r>
              <a:rPr lang="fr-FR" dirty="0" smtClean="0"/>
              <a:t>Post Doc University </a:t>
            </a:r>
          </a:p>
          <a:p>
            <a:r>
              <a:rPr lang="fr-FR" dirty="0" smtClean="0"/>
              <a:t>of Michigan USA</a:t>
            </a:r>
            <a:endParaRPr lang="fr-FR" dirty="0"/>
          </a:p>
        </p:txBody>
      </p:sp>
      <p:pic>
        <p:nvPicPr>
          <p:cNvPr id="16" name="Image 15" descr="Onur-Oztur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4" y="5600650"/>
            <a:ext cx="912574" cy="1140718"/>
          </a:xfrm>
          <a:prstGeom prst="rect">
            <a:avLst/>
          </a:prstGeom>
        </p:spPr>
      </p:pic>
      <p:pic>
        <p:nvPicPr>
          <p:cNvPr id="17" name="Image 16" descr="0f8cc6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24328" y="4293096"/>
            <a:ext cx="1224136" cy="1224136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7199784" y="3338989"/>
            <a:ext cx="1944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Marie </a:t>
            </a:r>
            <a:r>
              <a:rPr lang="fr-FR" dirty="0" err="1" smtClean="0"/>
              <a:t>Sawadogo</a:t>
            </a:r>
            <a:r>
              <a:rPr lang="fr-FR" dirty="0" smtClean="0"/>
              <a:t> : </a:t>
            </a:r>
            <a:r>
              <a:rPr lang="fr-FR" b="1" dirty="0" smtClean="0"/>
              <a:t>2008</a:t>
            </a:r>
          </a:p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Univ</a:t>
            </a:r>
            <a:r>
              <a:rPr lang="fr-FR" dirty="0" smtClean="0"/>
              <a:t>. Metz</a:t>
            </a:r>
          </a:p>
          <a:p>
            <a:r>
              <a:rPr lang="fr-FR" dirty="0" smtClean="0"/>
              <a:t>Enseignant-chercheur</a:t>
            </a:r>
          </a:p>
          <a:p>
            <a:r>
              <a:rPr lang="fr-FR" dirty="0" smtClean="0"/>
              <a:t>Burkina Faso</a:t>
            </a:r>
            <a:endParaRPr lang="fr-FR" dirty="0"/>
          </a:p>
        </p:txBody>
      </p:sp>
      <p:pic>
        <p:nvPicPr>
          <p:cNvPr id="20" name="Image 19" descr="photo.jpg"/>
          <p:cNvPicPr>
            <a:picLocks noChangeAspect="1"/>
          </p:cNvPicPr>
          <p:nvPr/>
        </p:nvPicPr>
        <p:blipFill>
          <a:blip r:embed="rId5" cstate="print"/>
          <a:srcRect t="9315" b="11509"/>
          <a:stretch>
            <a:fillRect/>
          </a:stretch>
        </p:blipFill>
        <p:spPr>
          <a:xfrm>
            <a:off x="6058768" y="3356992"/>
            <a:ext cx="1170022" cy="1224136"/>
          </a:xfrm>
          <a:prstGeom prst="rect">
            <a:avLst/>
          </a:prstGeom>
        </p:spPr>
      </p:pic>
      <p:pic>
        <p:nvPicPr>
          <p:cNvPr id="12" name="Image 11" descr="citation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6012" y="3834495"/>
            <a:ext cx="983875" cy="125068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115616" y="3961661"/>
            <a:ext cx="20162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smtClean="0"/>
              <a:t>Ricardo Hernandez-</a:t>
            </a:r>
            <a:r>
              <a:rPr lang="en-US" dirty="0" err="1" smtClean="0"/>
              <a:t>Pardo</a:t>
            </a:r>
            <a:r>
              <a:rPr lang="en-US" dirty="0" smtClean="0"/>
              <a:t> : </a:t>
            </a:r>
            <a:r>
              <a:rPr lang="en-US" b="1" dirty="0" smtClean="0"/>
              <a:t>2009</a:t>
            </a:r>
          </a:p>
          <a:p>
            <a:r>
              <a:rPr lang="en-US" dirty="0" err="1" smtClean="0"/>
              <a:t>Thèse</a:t>
            </a:r>
            <a:r>
              <a:rPr lang="en-US" dirty="0" smtClean="0"/>
              <a:t> </a:t>
            </a:r>
            <a:r>
              <a:rPr lang="en-US" dirty="0" err="1" smtClean="0"/>
              <a:t>Loughborough</a:t>
            </a:r>
            <a:r>
              <a:rPr lang="en-US" dirty="0" smtClean="0"/>
              <a:t> UK</a:t>
            </a:r>
          </a:p>
          <a:p>
            <a:r>
              <a:rPr lang="en-US" dirty="0" smtClean="0"/>
              <a:t>EC </a:t>
            </a:r>
            <a:r>
              <a:rPr lang="en-US" dirty="0" err="1" smtClean="0"/>
              <a:t>Univ</a:t>
            </a:r>
            <a:r>
              <a:rPr lang="en-US" dirty="0" smtClean="0"/>
              <a:t> Bogota</a:t>
            </a:r>
          </a:p>
        </p:txBody>
      </p:sp>
      <p:pic>
        <p:nvPicPr>
          <p:cNvPr id="18" name="Image 17" descr="onur-hisarciklilar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67744" y="2908548"/>
            <a:ext cx="952500" cy="952500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0" y="2834933"/>
            <a:ext cx="2412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Onur</a:t>
            </a:r>
            <a:r>
              <a:rPr lang="fr-FR" dirty="0" smtClean="0"/>
              <a:t> </a:t>
            </a:r>
            <a:r>
              <a:rPr lang="fr-FR" dirty="0" err="1" smtClean="0"/>
              <a:t>Hisarciklilar</a:t>
            </a:r>
            <a:r>
              <a:rPr lang="fr-FR" dirty="0" smtClean="0"/>
              <a:t> : </a:t>
            </a:r>
            <a:r>
              <a:rPr lang="fr-FR" b="1" dirty="0" smtClean="0"/>
              <a:t>2005</a:t>
            </a:r>
          </a:p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Gscop</a:t>
            </a:r>
            <a:endParaRPr lang="fr-FR" dirty="0" smtClean="0"/>
          </a:p>
          <a:p>
            <a:r>
              <a:rPr lang="fr-FR" dirty="0" smtClean="0"/>
              <a:t>Post doc McGill </a:t>
            </a:r>
            <a:r>
              <a:rPr lang="fr-FR" dirty="0" err="1" smtClean="0"/>
              <a:t>Univ</a:t>
            </a:r>
            <a:r>
              <a:rPr lang="fr-FR" dirty="0" smtClean="0"/>
              <a:t>. Canada</a:t>
            </a:r>
          </a:p>
          <a:p>
            <a:r>
              <a:rPr lang="fr-FR" dirty="0" err="1" smtClean="0"/>
              <a:t>Ing</a:t>
            </a:r>
            <a:r>
              <a:rPr lang="fr-FR" dirty="0" smtClean="0"/>
              <a:t>. Bombardier Aerospace</a:t>
            </a:r>
          </a:p>
        </p:txBody>
      </p:sp>
      <p:pic>
        <p:nvPicPr>
          <p:cNvPr id="23" name="Image 22" descr="2e003a5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79512" y="5700464"/>
            <a:ext cx="1080120" cy="1112912"/>
          </a:xfrm>
          <a:prstGeom prst="rect">
            <a:avLst/>
          </a:prstGeom>
        </p:spPr>
      </p:pic>
      <p:sp>
        <p:nvSpPr>
          <p:cNvPr id="31" name="ZoneTexte 30"/>
          <p:cNvSpPr txBox="1"/>
          <p:nvPr/>
        </p:nvSpPr>
        <p:spPr>
          <a:xfrm>
            <a:off x="1259632" y="6021288"/>
            <a:ext cx="1872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Sinem</a:t>
            </a:r>
            <a:r>
              <a:rPr lang="fr-FR" dirty="0" smtClean="0"/>
              <a:t> </a:t>
            </a:r>
            <a:r>
              <a:rPr lang="fr-FR" dirty="0" err="1" smtClean="0"/>
              <a:t>Cengiz</a:t>
            </a:r>
            <a:r>
              <a:rPr lang="fr-FR" dirty="0" smtClean="0"/>
              <a:t> : </a:t>
            </a:r>
            <a:r>
              <a:rPr lang="fr-FR" b="1" dirty="0" smtClean="0"/>
              <a:t>2010</a:t>
            </a:r>
          </a:p>
          <a:p>
            <a:r>
              <a:rPr lang="fr-FR" dirty="0" err="1" smtClean="0"/>
              <a:t>Resp</a:t>
            </a:r>
            <a:r>
              <a:rPr lang="fr-FR" dirty="0" smtClean="0"/>
              <a:t>. </a:t>
            </a:r>
            <a:r>
              <a:rPr lang="fr-FR" dirty="0" err="1" smtClean="0"/>
              <a:t>Comm</a:t>
            </a:r>
            <a:r>
              <a:rPr lang="fr-FR" dirty="0" smtClean="0"/>
              <a:t>. Turquie</a:t>
            </a:r>
          </a:p>
          <a:p>
            <a:r>
              <a:rPr lang="fr-FR" dirty="0" smtClean="0"/>
              <a:t>Indus. Chimique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4139952" y="6002704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Charlotte </a:t>
            </a:r>
            <a:r>
              <a:rPr lang="fr-FR" dirty="0" err="1" smtClean="0"/>
              <a:t>Wieder</a:t>
            </a:r>
            <a:r>
              <a:rPr lang="fr-FR" dirty="0" smtClean="0"/>
              <a:t> : </a:t>
            </a:r>
            <a:r>
              <a:rPr lang="fr-FR" b="1" dirty="0" smtClean="0"/>
              <a:t>2006</a:t>
            </a:r>
          </a:p>
          <a:p>
            <a:r>
              <a:rPr lang="fr-FR" dirty="0" smtClean="0"/>
              <a:t>Thèse </a:t>
            </a:r>
            <a:r>
              <a:rPr lang="fr-FR" dirty="0" err="1" smtClean="0"/>
              <a:t>Gscop</a:t>
            </a:r>
            <a:endParaRPr lang="fr-FR" dirty="0" smtClean="0"/>
          </a:p>
          <a:p>
            <a:r>
              <a:rPr lang="fr-FR" dirty="0" smtClean="0"/>
              <a:t>Manager Innovation SEB</a:t>
            </a:r>
            <a:endParaRPr lang="fr-FR" dirty="0"/>
          </a:p>
        </p:txBody>
      </p:sp>
      <p:pic>
        <p:nvPicPr>
          <p:cNvPr id="33" name="Image 32" descr="charlotte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987824" y="5624091"/>
            <a:ext cx="1117277" cy="1117277"/>
          </a:xfrm>
          <a:prstGeom prst="rect">
            <a:avLst/>
          </a:prstGeom>
        </p:spPr>
      </p:pic>
      <p:pic>
        <p:nvPicPr>
          <p:cNvPr id="35" name="Image 34" descr="mechoua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058792" y="3861048"/>
            <a:ext cx="1250576" cy="936104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4139952" y="3933056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Youcef</a:t>
            </a:r>
            <a:r>
              <a:rPr lang="fr-FR" dirty="0" smtClean="0"/>
              <a:t> </a:t>
            </a:r>
            <a:r>
              <a:rPr lang="fr-FR" dirty="0" err="1" smtClean="0"/>
              <a:t>Mechouar</a:t>
            </a:r>
            <a:r>
              <a:rPr lang="fr-FR" dirty="0" smtClean="0"/>
              <a:t> : </a:t>
            </a:r>
            <a:r>
              <a:rPr lang="fr-FR" b="1" dirty="0" smtClean="0"/>
              <a:t>2015</a:t>
            </a:r>
          </a:p>
          <a:p>
            <a:r>
              <a:rPr lang="fr-FR" dirty="0" smtClean="0"/>
              <a:t>Thèse </a:t>
            </a:r>
            <a:r>
              <a:rPr lang="fr-FR" dirty="0" err="1" smtClean="0"/>
              <a:t>Univ</a:t>
            </a:r>
            <a:r>
              <a:rPr lang="fr-FR" dirty="0" smtClean="0"/>
              <a:t>. Rennes</a:t>
            </a:r>
          </a:p>
          <a:p>
            <a:r>
              <a:rPr lang="fr-FR" dirty="0" smtClean="0"/>
              <a:t>Logistique et RO</a:t>
            </a:r>
            <a:endParaRPr lang="fr-FR" dirty="0"/>
          </a:p>
        </p:txBody>
      </p:sp>
      <p:pic>
        <p:nvPicPr>
          <p:cNvPr id="37" name="Image 36" descr="benhayoun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644008" y="2896302"/>
            <a:ext cx="1224136" cy="964746"/>
          </a:xfrm>
          <a:prstGeom prst="rect">
            <a:avLst/>
          </a:prstGeom>
        </p:spPr>
      </p:pic>
      <p:sp>
        <p:nvSpPr>
          <p:cNvPr id="38" name="ZoneTexte 37"/>
          <p:cNvSpPr txBox="1"/>
          <p:nvPr/>
        </p:nvSpPr>
        <p:spPr>
          <a:xfrm>
            <a:off x="3275856" y="2906941"/>
            <a:ext cx="1727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Benhayoun</a:t>
            </a:r>
            <a:r>
              <a:rPr lang="fr-FR" dirty="0" smtClean="0"/>
              <a:t> </a:t>
            </a:r>
            <a:r>
              <a:rPr lang="fr-FR" dirty="0" err="1" smtClean="0"/>
              <a:t>Lamiae</a:t>
            </a:r>
            <a:r>
              <a:rPr lang="fr-FR" dirty="0" smtClean="0"/>
              <a:t> : </a:t>
            </a:r>
          </a:p>
          <a:p>
            <a:r>
              <a:rPr lang="fr-FR" b="1" dirty="0" smtClean="0"/>
              <a:t>2014</a:t>
            </a:r>
          </a:p>
          <a:p>
            <a:r>
              <a:rPr lang="fr-FR" dirty="0" smtClean="0"/>
              <a:t>Thèse GSCOP</a:t>
            </a:r>
          </a:p>
          <a:p>
            <a:r>
              <a:rPr lang="fr-FR" dirty="0" smtClean="0"/>
              <a:t>Grenoble</a:t>
            </a:r>
            <a:endParaRPr lang="fr-FR" dirty="0"/>
          </a:p>
        </p:txBody>
      </p:sp>
      <p:pic>
        <p:nvPicPr>
          <p:cNvPr id="39" name="Image 38" descr="salmi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428204" y="4733226"/>
            <a:ext cx="935884" cy="1216054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2915816" y="4850576"/>
            <a:ext cx="1512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Salmi Anas : </a:t>
            </a:r>
            <a:r>
              <a:rPr lang="fr-FR" b="1" dirty="0" smtClean="0"/>
              <a:t>2013</a:t>
            </a:r>
          </a:p>
          <a:p>
            <a:r>
              <a:rPr lang="fr-FR" dirty="0" smtClean="0"/>
              <a:t>Thèse GSCOP</a:t>
            </a:r>
          </a:p>
          <a:p>
            <a:r>
              <a:rPr lang="fr-FR" dirty="0" smtClean="0"/>
              <a:t>Grenoble</a:t>
            </a:r>
            <a:endParaRPr lang="fr-FR" dirty="0"/>
          </a:p>
        </p:txBody>
      </p:sp>
      <p:pic>
        <p:nvPicPr>
          <p:cNvPr id="41" name="Image 40" descr="Labib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691680" y="4869160"/>
            <a:ext cx="1083163" cy="1152128"/>
          </a:xfrm>
          <a:prstGeom prst="rect">
            <a:avLst/>
          </a:prstGeom>
        </p:spPr>
      </p:pic>
      <p:sp>
        <p:nvSpPr>
          <p:cNvPr id="42" name="ZoneTexte 41"/>
          <p:cNvSpPr txBox="1"/>
          <p:nvPr/>
        </p:nvSpPr>
        <p:spPr>
          <a:xfrm>
            <a:off x="14288" y="5138028"/>
            <a:ext cx="1691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Yousef </a:t>
            </a:r>
            <a:r>
              <a:rPr lang="fr-FR" dirty="0" err="1" smtClean="0"/>
              <a:t>Labib</a:t>
            </a:r>
            <a:r>
              <a:rPr lang="fr-FR" dirty="0" smtClean="0"/>
              <a:t> :  </a:t>
            </a:r>
            <a:r>
              <a:rPr lang="fr-FR" b="1" dirty="0" smtClean="0"/>
              <a:t>2012</a:t>
            </a:r>
          </a:p>
          <a:p>
            <a:r>
              <a:rPr lang="fr-FR" dirty="0" smtClean="0"/>
              <a:t>Thèse Amiens RO</a:t>
            </a:r>
            <a:endParaRPr lang="fr-FR" dirty="0"/>
          </a:p>
        </p:txBody>
      </p:sp>
      <p:pic>
        <p:nvPicPr>
          <p:cNvPr id="43" name="Image 42" descr="NGUYEN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28384" y="2233262"/>
            <a:ext cx="1033832" cy="1123730"/>
          </a:xfrm>
          <a:prstGeom prst="rect">
            <a:avLst/>
          </a:prstGeom>
        </p:spPr>
      </p:pic>
      <p:sp>
        <p:nvSpPr>
          <p:cNvPr id="44" name="ZoneTexte 43"/>
          <p:cNvSpPr txBox="1"/>
          <p:nvPr/>
        </p:nvSpPr>
        <p:spPr>
          <a:xfrm>
            <a:off x="5940152" y="2618328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Nguyen Dinh Son :  </a:t>
            </a:r>
            <a:r>
              <a:rPr lang="fr-FR" b="1" dirty="0" smtClean="0"/>
              <a:t>2007</a:t>
            </a:r>
          </a:p>
          <a:p>
            <a:r>
              <a:rPr lang="fr-FR" dirty="0" smtClean="0"/>
              <a:t>Thèse GSCOP</a:t>
            </a:r>
          </a:p>
          <a:p>
            <a:r>
              <a:rPr lang="fr-FR" dirty="0" smtClean="0"/>
              <a:t>EC </a:t>
            </a:r>
            <a:r>
              <a:rPr lang="fr-FR" dirty="0" err="1" smtClean="0"/>
              <a:t>Univ</a:t>
            </a:r>
            <a:r>
              <a:rPr lang="fr-FR" dirty="0" smtClean="0"/>
              <a:t> Danang Viet Nam</a:t>
            </a:r>
            <a:endParaRPr lang="fr-FR" dirty="0"/>
          </a:p>
        </p:txBody>
      </p:sp>
      <p:pic>
        <p:nvPicPr>
          <p:cNvPr id="34" name="Image 33" descr="157fb7b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000524" y="1798216"/>
            <a:ext cx="1112912" cy="1112912"/>
          </a:xfrm>
          <a:prstGeom prst="rect">
            <a:avLst/>
          </a:prstGeom>
        </p:spPr>
      </p:pic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4067944" y="2114272"/>
            <a:ext cx="20162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err="1" smtClean="0"/>
              <a:t>Amirmahdi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Taheri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2014</a:t>
            </a:r>
            <a:endParaRPr lang="fr-FR" altLang="en-US" b="1" dirty="0"/>
          </a:p>
          <a:p>
            <a:r>
              <a:rPr lang="fr-FR" altLang="en-US" dirty="0" smtClean="0"/>
              <a:t>Responsable production, Londres, UK</a:t>
            </a:r>
            <a:endParaRPr lang="fr-FR" altLang="en-US" dirty="0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1115616" y="1970256"/>
            <a:ext cx="237626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smtClean="0"/>
              <a:t>Anne Laure </a:t>
            </a:r>
            <a:r>
              <a:rPr lang="fr-FR" altLang="en-US" dirty="0" err="1" smtClean="0"/>
              <a:t>Ladier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2011</a:t>
            </a:r>
            <a:endParaRPr lang="fr-FR" altLang="en-US" b="1" dirty="0"/>
          </a:p>
          <a:p>
            <a:r>
              <a:rPr lang="fr-FR" altLang="en-US" dirty="0" smtClean="0"/>
              <a:t>Thèse à </a:t>
            </a:r>
            <a:r>
              <a:rPr lang="fr-FR" altLang="en-US" dirty="0" err="1" smtClean="0"/>
              <a:t>Gscop</a:t>
            </a:r>
            <a:endParaRPr lang="fr-FR" altLang="en-US" dirty="0"/>
          </a:p>
          <a:p>
            <a:r>
              <a:rPr lang="fr-FR" altLang="en-US" dirty="0" smtClean="0"/>
              <a:t>MCF INSA Lyon</a:t>
            </a:r>
            <a:endParaRPr lang="fr-FR" altLang="en-US" dirty="0"/>
          </a:p>
        </p:txBody>
      </p:sp>
      <p:pic>
        <p:nvPicPr>
          <p:cNvPr id="46" name="Image 45" descr="21142167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2915816" y="980728"/>
            <a:ext cx="1152128" cy="878498"/>
          </a:xfrm>
          <a:prstGeom prst="rect">
            <a:avLst/>
          </a:prstGeom>
        </p:spPr>
      </p:pic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4101852" y="1294160"/>
            <a:ext cx="216024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err="1" smtClean="0"/>
              <a:t>Hind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Moussahim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2012</a:t>
            </a:r>
            <a:endParaRPr lang="fr-FR" altLang="en-US" b="1" dirty="0"/>
          </a:p>
          <a:p>
            <a:r>
              <a:rPr lang="fr-FR" altLang="en-US" dirty="0" smtClean="0"/>
              <a:t>Ingénieur processus, </a:t>
            </a:r>
            <a:r>
              <a:rPr lang="fr-FR" dirty="0" err="1" smtClean="0"/>
              <a:t>Gerflor</a:t>
            </a:r>
            <a:r>
              <a:rPr lang="fr-FR" dirty="0" smtClean="0"/>
              <a:t>, </a:t>
            </a:r>
            <a:r>
              <a:rPr lang="fr-FR" altLang="en-US" dirty="0" smtClean="0"/>
              <a:t>Lyon</a:t>
            </a:r>
            <a:endParaRPr lang="fr-FR" altLang="en-US" dirty="0"/>
          </a:p>
        </p:txBody>
      </p:sp>
      <p:pic>
        <p:nvPicPr>
          <p:cNvPr id="48" name="Image 47" descr="2371115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032576" y="404664"/>
            <a:ext cx="1008111" cy="1008111"/>
          </a:xfrm>
          <a:prstGeom prst="rect">
            <a:avLst/>
          </a:prstGeom>
        </p:spPr>
      </p:pic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6541616" y="458669"/>
            <a:ext cx="177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smtClean="0"/>
              <a:t>Amélie </a:t>
            </a:r>
            <a:r>
              <a:rPr lang="fr-FR" altLang="en-US" dirty="0" err="1" smtClean="0"/>
              <a:t>Kolitsopoulos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2006</a:t>
            </a:r>
            <a:endParaRPr lang="fr-FR" altLang="en-US" b="1" dirty="0"/>
          </a:p>
          <a:p>
            <a:r>
              <a:rPr lang="fr-FR" altLang="en-US" dirty="0" err="1" smtClean="0"/>
              <a:t>Demand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planner</a:t>
            </a:r>
            <a:r>
              <a:rPr lang="fr-FR" altLang="en-US" dirty="0" smtClean="0"/>
              <a:t>, SC Johnson</a:t>
            </a:r>
            <a:r>
              <a:rPr lang="fr-FR" dirty="0" smtClean="0"/>
              <a:t>, </a:t>
            </a:r>
            <a:r>
              <a:rPr lang="fr-FR" altLang="en-US" dirty="0" smtClean="0"/>
              <a:t>Chypre</a:t>
            </a:r>
            <a:endParaRPr lang="fr-FR" altLang="en-US" dirty="0"/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35496" y="603265"/>
            <a:ext cx="1584176" cy="11695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smtClean="0"/>
              <a:t>Clemens </a:t>
            </a:r>
            <a:r>
              <a:rPr lang="fr-FR" altLang="en-US" dirty="0" err="1" smtClean="0"/>
              <a:t>Herrmann</a:t>
            </a:r>
            <a:r>
              <a:rPr lang="fr-FR" altLang="en-US" dirty="0" smtClean="0"/>
              <a:t> : </a:t>
            </a:r>
            <a:r>
              <a:rPr lang="fr-FR" altLang="en-US" b="1" dirty="0" smtClean="0"/>
              <a:t>2009</a:t>
            </a:r>
            <a:endParaRPr lang="fr-FR" altLang="en-US" b="1" dirty="0"/>
          </a:p>
          <a:p>
            <a:r>
              <a:rPr lang="fr-FR" altLang="en-US" dirty="0" smtClean="0"/>
              <a:t>Chef  projet, Unilever,</a:t>
            </a:r>
          </a:p>
          <a:p>
            <a:r>
              <a:rPr lang="fr-FR" altLang="en-US" dirty="0" smtClean="0"/>
              <a:t>Suisse</a:t>
            </a:r>
            <a:endParaRPr lang="fr-FR" altLang="en-US" dirty="0"/>
          </a:p>
        </p:txBody>
      </p:sp>
      <p:pic>
        <p:nvPicPr>
          <p:cNvPr id="50" name="Image 49" descr="02b4b28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1547664" y="764704"/>
            <a:ext cx="1152128" cy="1152128"/>
          </a:xfrm>
          <a:prstGeom prst="rect">
            <a:avLst/>
          </a:prstGeom>
        </p:spPr>
      </p:pic>
      <p:pic>
        <p:nvPicPr>
          <p:cNvPr id="30" name="Image 29" descr="avatar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35496" y="1700808"/>
            <a:ext cx="1152128" cy="1152128"/>
          </a:xfrm>
          <a:prstGeom prst="rect">
            <a:avLst/>
          </a:prstGeom>
        </p:spPr>
      </p:pic>
      <p:pic>
        <p:nvPicPr>
          <p:cNvPr id="52" name="Image 51" descr="01e8a46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5508104" y="260648"/>
            <a:ext cx="1087760" cy="1087760"/>
          </a:xfrm>
          <a:prstGeom prst="rect">
            <a:avLst/>
          </a:prstGeom>
        </p:spPr>
      </p:pic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3635896" y="476672"/>
            <a:ext cx="2376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dirty="0" smtClean="0"/>
              <a:t>Samuel Rod. Perez : </a:t>
            </a:r>
            <a:r>
              <a:rPr lang="fr-FR" altLang="en-US" b="1" dirty="0" smtClean="0"/>
              <a:t>2011</a:t>
            </a:r>
            <a:endParaRPr lang="fr-FR" altLang="en-US" b="1" dirty="0"/>
          </a:p>
          <a:p>
            <a:r>
              <a:rPr lang="fr-FR" altLang="en-US" dirty="0" err="1" smtClean="0"/>
              <a:t>Planif</a:t>
            </a:r>
            <a:r>
              <a:rPr lang="fr-FR" altLang="en-US" dirty="0" smtClean="0"/>
              <a:t> sup, Mexique</a:t>
            </a:r>
            <a:endParaRPr lang="fr-F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4" grpId="0"/>
      <p:bldP spid="15" grpId="0"/>
      <p:bldP spid="19" grpId="0"/>
      <p:bldP spid="13" grpId="0"/>
      <p:bldP spid="21" grpId="0"/>
      <p:bldP spid="31" grpId="0"/>
      <p:bldP spid="32" grpId="0"/>
      <p:bldP spid="36" grpId="0"/>
      <p:bldP spid="38" grpId="0"/>
      <p:bldP spid="40" grpId="0"/>
      <p:bldP spid="42" grpId="0"/>
      <p:bldP spid="44" grpId="0"/>
      <p:bldP spid="45" grpId="0"/>
      <p:bldP spid="29" grpId="0"/>
      <p:bldP spid="47" grpId="0"/>
      <p:bldP spid="49" grpId="0"/>
      <p:bldP spid="51" grpId="0" animBg="1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en-US" sz="2800" dirty="0" smtClean="0"/>
              <a:t>Bilan recrutement </a:t>
            </a:r>
            <a:br>
              <a:rPr lang="fr-FR" altLang="en-US" sz="2800" dirty="0" smtClean="0"/>
            </a:br>
            <a:r>
              <a:rPr lang="fr-FR" altLang="en-US" sz="2800" dirty="0" smtClean="0"/>
              <a:t>votre promo 2015-2016</a:t>
            </a:r>
            <a:endParaRPr lang="fr-FR" altLang="en-US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420888"/>
          <a:ext cx="8016550" cy="2448272"/>
        </p:xfrm>
        <a:graphic>
          <a:graphicData uri="http://schemas.openxmlformats.org/drawingml/2006/table">
            <a:tbl>
              <a:tblPr/>
              <a:tblGrid>
                <a:gridCol w="1134815"/>
                <a:gridCol w="720763"/>
                <a:gridCol w="808269"/>
                <a:gridCol w="909290"/>
                <a:gridCol w="843442"/>
                <a:gridCol w="678588"/>
                <a:gridCol w="644084"/>
                <a:gridCol w="644084"/>
                <a:gridCol w="678588"/>
                <a:gridCol w="954627"/>
              </a:tblGrid>
              <a:tr h="111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Dossiers étudiés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Défavorables</a:t>
                      </a:r>
                      <a:b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</a:br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sur dossier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Entretien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Favorables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Inscrits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35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209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164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78%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45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22%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60%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13%</a:t>
                      </a: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12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759" marR="8759" marT="8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sz="2800" dirty="0" smtClean="0"/>
              <a:t>Origines des étudiants </a:t>
            </a:r>
            <a:br>
              <a:rPr lang="fr-FR" altLang="en-US" sz="2800" dirty="0" smtClean="0"/>
            </a:br>
            <a:r>
              <a:rPr lang="fr-FR" altLang="en-US" sz="2800" dirty="0" smtClean="0"/>
              <a:t>promo 2015-2016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58068" y="1484784"/>
          <a:ext cx="8985932" cy="4695898"/>
        </p:xfrm>
        <a:graphic>
          <a:graphicData uri="http://schemas.openxmlformats.org/drawingml/2006/table">
            <a:tbl>
              <a:tblPr/>
              <a:tblGrid>
                <a:gridCol w="3973196"/>
                <a:gridCol w="1880325"/>
                <a:gridCol w="1564009"/>
                <a:gridCol w="1568402"/>
              </a:tblGrid>
              <a:tr h="6818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Origines des étudiants (par diplôme)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Dossiers étudiés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Favorable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Confirmation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France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Europe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(Espagne)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Algérie</a:t>
                      </a:r>
                      <a:endParaRPr lang="fr-FR" sz="16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Maroc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86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Tunisie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Afrique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(Bénin, Sénégal,</a:t>
                      </a:r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Congo, Gabon, Guinée)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Amérique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(Brésil, Colombie, Mexique, Haïti)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Asie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(Viet Nam, Liban, Arabie</a:t>
                      </a:r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Saoudite,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Iran, Syrie)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14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209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27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83568" y="4745759"/>
            <a:ext cx="468052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Production et environnement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Advanced </a:t>
            </a:r>
            <a:r>
              <a:rPr lang="fr-FR" altLang="en-US" dirty="0" err="1">
                <a:latin typeface="+mj-lt"/>
              </a:rPr>
              <a:t>Economics</a:t>
            </a:r>
            <a:r>
              <a:rPr lang="fr-FR" altLang="en-US" dirty="0">
                <a:latin typeface="+mj-lt"/>
              </a:rPr>
              <a:t> in </a:t>
            </a:r>
            <a:r>
              <a:rPr lang="fr-FR" altLang="en-US" dirty="0" err="1">
                <a:latin typeface="+mj-lt"/>
              </a:rPr>
              <a:t>Industrial</a:t>
            </a:r>
            <a:r>
              <a:rPr lang="fr-FR" altLang="en-US" dirty="0">
                <a:latin typeface="+mj-lt"/>
              </a:rPr>
              <a:t> </a:t>
            </a:r>
            <a:r>
              <a:rPr lang="fr-FR" altLang="en-US" dirty="0" smtClean="0">
                <a:latin typeface="+mj-lt"/>
              </a:rPr>
              <a:t>Engineering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Simulation avancée de produits 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Management de l’innovation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Stratégies et organisations 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Systèmes d'informations industriels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Industrialisation des produits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Management des achats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827584" y="3001330"/>
            <a:ext cx="3744416" cy="12239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altLang="en-US">
              <a:latin typeface="+mj-lt"/>
            </a:endParaRP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>
          <a:xfrm>
            <a:off x="2870200" y="328613"/>
            <a:ext cx="6040438" cy="519112"/>
          </a:xfrm>
          <a:noFill/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en-US" sz="3200" smtClean="0">
                <a:solidFill>
                  <a:schemeClr val="accent2"/>
                </a:solidFill>
              </a:rPr>
              <a:t>Organisation globale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55650" y="1054100"/>
            <a:ext cx="7848600" cy="1150938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000" tIns="46800" rIns="90000" bIns="46800"/>
          <a:lstStyle/>
          <a:p>
            <a:pPr marL="331788" indent="-331788" defTabSz="449263">
              <a:lnSpc>
                <a:spcPct val="90000"/>
              </a:lnSpc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fr-FR" altLang="en-US" sz="2400" b="0" dirty="0" smtClean="0">
                <a:solidFill>
                  <a:srgbClr val="0033CC"/>
                </a:solidFill>
                <a:latin typeface="+mj-lt"/>
              </a:rPr>
              <a:t>1UE Tronc commun : </a:t>
            </a:r>
            <a:r>
              <a:rPr lang="fr-FR" altLang="en-US" sz="2000" b="0" dirty="0" smtClean="0">
                <a:solidFill>
                  <a:srgbClr val="FF0000"/>
                </a:solidFill>
              </a:rPr>
              <a:t>6 ECTS</a:t>
            </a:r>
            <a:endParaRPr lang="fr-FR" altLang="en-US" sz="2000" b="0" dirty="0" smtClean="0">
              <a:solidFill>
                <a:srgbClr val="0033CC"/>
              </a:solidFill>
              <a:latin typeface="+mj-lt"/>
            </a:endParaRPr>
          </a:p>
          <a:p>
            <a:pPr marL="177800" indent="-177800" defTabSz="449263">
              <a:lnSpc>
                <a:spcPct val="90000"/>
              </a:lnSpc>
              <a:tabLst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fr-FR" altLang="en-US" sz="1800" b="0" dirty="0" err="1" smtClean="0">
                <a:solidFill>
                  <a:schemeClr val="tx1"/>
                </a:solidFill>
                <a:latin typeface="+mj-lt"/>
              </a:rPr>
              <a:t>Research</a:t>
            </a:r>
            <a:r>
              <a:rPr lang="fr-FR" altLang="en-US" sz="1800" b="0" dirty="0" smtClean="0">
                <a:solidFill>
                  <a:schemeClr val="tx1"/>
                </a:solidFill>
                <a:latin typeface="+mj-lt"/>
              </a:rPr>
              <a:t> design in </a:t>
            </a:r>
            <a:r>
              <a:rPr lang="fr-FR" altLang="en-US" sz="1800" b="0" dirty="0" err="1" smtClean="0">
                <a:solidFill>
                  <a:schemeClr val="tx1"/>
                </a:solidFill>
                <a:latin typeface="+mj-lt"/>
              </a:rPr>
              <a:t>Industrial</a:t>
            </a:r>
            <a:r>
              <a:rPr lang="fr-FR" altLang="en-US" sz="1800" b="0" dirty="0" smtClean="0">
                <a:solidFill>
                  <a:schemeClr val="tx1"/>
                </a:solidFill>
                <a:latin typeface="+mj-lt"/>
              </a:rPr>
              <a:t> Engineering</a:t>
            </a:r>
          </a:p>
          <a:p>
            <a:pPr marL="177800" indent="-177800" defTabSz="449263">
              <a:lnSpc>
                <a:spcPct val="90000"/>
              </a:lnSpc>
              <a:tabLst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fr-FR" altLang="en-US" sz="1800" b="0" dirty="0" smtClean="0">
                <a:solidFill>
                  <a:schemeClr val="tx1"/>
                </a:solidFill>
                <a:latin typeface="+mj-lt"/>
              </a:rPr>
              <a:t>1 cours de langues : Anglais ou FLE (facultatif))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377539" y="2204864"/>
            <a:ext cx="26445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altLang="en-US" sz="2400" dirty="0" smtClean="0">
                <a:solidFill>
                  <a:schemeClr val="accent2"/>
                </a:solidFill>
                <a:latin typeface="+mj-lt"/>
              </a:rPr>
              <a:t>P – </a:t>
            </a:r>
            <a:r>
              <a:rPr lang="fr-FR" altLang="en-US" sz="2400" dirty="0" err="1" smtClean="0">
                <a:solidFill>
                  <a:schemeClr val="accent2"/>
                </a:solidFill>
                <a:latin typeface="+mj-lt"/>
              </a:rPr>
              <a:t>Supply</a:t>
            </a:r>
            <a:r>
              <a:rPr lang="fr-FR" altLang="en-US" sz="2400" dirty="0" smtClean="0">
                <a:solidFill>
                  <a:schemeClr val="accent2"/>
                </a:solidFill>
                <a:latin typeface="+mj-lt"/>
              </a:rPr>
              <a:t> Chain </a:t>
            </a:r>
            <a:endParaRPr lang="fr-FR" altLang="en-US" sz="24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5132411" y="2204864"/>
            <a:ext cx="36880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en-US" sz="2400" dirty="0" smtClean="0">
                <a:solidFill>
                  <a:schemeClr val="accent2"/>
                </a:solidFill>
                <a:latin typeface="+mj-lt"/>
              </a:rPr>
              <a:t>P – Product </a:t>
            </a:r>
            <a:r>
              <a:rPr lang="fr-FR" altLang="en-US" sz="2400" dirty="0" err="1" smtClean="0">
                <a:solidFill>
                  <a:schemeClr val="accent2"/>
                </a:solidFill>
                <a:latin typeface="+mj-lt"/>
              </a:rPr>
              <a:t>Development</a:t>
            </a:r>
            <a:endParaRPr lang="fr-FR" altLang="en-US" sz="24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899593" y="3074702"/>
            <a:ext cx="36003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FR" altLang="en-US" sz="1600" dirty="0">
                <a:latin typeface="+mj-lt"/>
              </a:rPr>
              <a:t>Gestion de flux </a:t>
            </a:r>
            <a:r>
              <a:rPr lang="fr-FR" altLang="en-US" sz="1600" dirty="0" smtClean="0">
                <a:latin typeface="+mj-lt"/>
              </a:rPr>
              <a:t>et décision multicritère</a:t>
            </a:r>
            <a:endParaRPr lang="fr-FR" altLang="en-US" sz="1600" dirty="0">
              <a:solidFill>
                <a:srgbClr val="FF0000"/>
              </a:solidFill>
              <a:latin typeface="+mj-lt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FR" altLang="en-US" sz="1600" dirty="0">
                <a:latin typeface="+mj-lt"/>
              </a:rPr>
              <a:t>Logistique de transport et recherche </a:t>
            </a:r>
            <a:r>
              <a:rPr lang="fr-FR" altLang="en-US" sz="1600" dirty="0" smtClean="0">
                <a:latin typeface="+mj-lt"/>
              </a:rPr>
              <a:t>opérationnelle</a:t>
            </a:r>
            <a:endParaRPr lang="fr-FR" altLang="en-US" sz="1600" dirty="0">
              <a:latin typeface="+mj-lt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 rot="-5400000">
            <a:off x="-293451" y="3342988"/>
            <a:ext cx="12314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en-US" sz="1600" dirty="0" smtClean="0">
                <a:solidFill>
                  <a:srgbClr val="0033CC"/>
                </a:solidFill>
                <a:latin typeface="+mj-lt"/>
              </a:rPr>
              <a:t>2 UE </a:t>
            </a:r>
          </a:p>
          <a:p>
            <a:pPr algn="ctr"/>
            <a:r>
              <a:rPr lang="fr-FR" altLang="en-US" sz="1600" dirty="0" smtClean="0">
                <a:solidFill>
                  <a:srgbClr val="0033CC"/>
                </a:solidFill>
                <a:latin typeface="+mj-lt"/>
              </a:rPr>
              <a:t>obligatoires</a:t>
            </a:r>
            <a:endParaRPr lang="fr-FR" altLang="en-US" sz="1600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 rot="-5400000">
            <a:off x="-630821" y="5265450"/>
            <a:ext cx="18934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en-US" sz="1600" dirty="0" smtClean="0">
                <a:solidFill>
                  <a:srgbClr val="0033CC"/>
                </a:solidFill>
                <a:latin typeface="+mj-lt"/>
              </a:rPr>
              <a:t>2UE </a:t>
            </a:r>
          </a:p>
          <a:p>
            <a:pPr algn="ctr"/>
            <a:r>
              <a:rPr lang="fr-FR" altLang="en-US" sz="1600" dirty="0" smtClean="0">
                <a:solidFill>
                  <a:srgbClr val="0033CC"/>
                </a:solidFill>
                <a:latin typeface="+mj-lt"/>
              </a:rPr>
              <a:t>Optionnelles parmi</a:t>
            </a:r>
            <a:endParaRPr lang="fr-FR" altLang="en-US" sz="1600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5004048" y="4781470"/>
            <a:ext cx="4014240" cy="18158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Conception intégrée   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Management de la qualité totale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err="1" smtClean="0">
                <a:latin typeface="+mj-lt"/>
              </a:rPr>
              <a:t>iDesigner</a:t>
            </a:r>
            <a:endParaRPr lang="fr-FR" altLang="en-US" dirty="0" smtClean="0">
              <a:latin typeface="+mj-lt"/>
            </a:endParaRP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err="1" smtClean="0">
                <a:latin typeface="+mj-lt"/>
              </a:rPr>
              <a:t>Methods</a:t>
            </a:r>
            <a:r>
              <a:rPr lang="fr-FR" altLang="en-US" dirty="0" smtClean="0">
                <a:latin typeface="+mj-lt"/>
              </a:rPr>
              <a:t> in </a:t>
            </a:r>
            <a:r>
              <a:rPr lang="fr-FR" altLang="en-US" dirty="0" err="1" smtClean="0">
                <a:latin typeface="+mj-lt"/>
              </a:rPr>
              <a:t>Tactical</a:t>
            </a:r>
            <a:r>
              <a:rPr lang="fr-FR" altLang="en-US" dirty="0" smtClean="0">
                <a:latin typeface="+mj-lt"/>
              </a:rPr>
              <a:t> and </a:t>
            </a:r>
            <a:r>
              <a:rPr lang="fr-FR" altLang="en-US" dirty="0" err="1" smtClean="0">
                <a:latin typeface="+mj-lt"/>
              </a:rPr>
              <a:t>Operational</a:t>
            </a:r>
            <a:r>
              <a:rPr lang="fr-FR" altLang="en-US" dirty="0" smtClean="0">
                <a:latin typeface="+mj-lt"/>
              </a:rPr>
              <a:t> SCM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Management des projets internationaux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err="1" smtClean="0">
                <a:latin typeface="+mj-lt"/>
              </a:rPr>
              <a:t>Industr</a:t>
            </a:r>
            <a:r>
              <a:rPr lang="fr-FR" altLang="en-US" dirty="0" smtClean="0">
                <a:latin typeface="+mj-lt"/>
              </a:rPr>
              <a:t>. concevoir un atelier durable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Programmation mathématiques – appli indus  </a:t>
            </a:r>
          </a:p>
          <a:p>
            <a:pPr marL="177800" indent="-177800" eaLnBrk="1" hangingPunct="1">
              <a:buFont typeface="Arial" pitchFamily="34" charset="0"/>
              <a:buChar char="•"/>
            </a:pPr>
            <a:r>
              <a:rPr lang="fr-FR" altLang="en-US" dirty="0" smtClean="0">
                <a:latin typeface="+mj-lt"/>
              </a:rPr>
              <a:t>Ordonnancement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104234" y="3001330"/>
            <a:ext cx="3744415" cy="12239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altLang="en-US">
              <a:latin typeface="+mj-lt"/>
            </a:endParaRP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5194597" y="3074702"/>
            <a:ext cx="356368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FR" altLang="en-US" sz="1600" dirty="0" err="1">
                <a:latin typeface="+mj-lt"/>
              </a:rPr>
              <a:t>Modelling</a:t>
            </a:r>
            <a:r>
              <a:rPr lang="fr-FR" altLang="en-US" sz="1600" dirty="0">
                <a:latin typeface="+mj-lt"/>
              </a:rPr>
              <a:t> and optimisation in </a:t>
            </a:r>
            <a:r>
              <a:rPr lang="fr-FR" altLang="en-US" sz="1600" dirty="0" err="1" smtClean="0">
                <a:latin typeface="+mj-lt"/>
              </a:rPr>
              <a:t>product</a:t>
            </a:r>
            <a:r>
              <a:rPr lang="fr-FR" altLang="en-US" sz="1600" dirty="0" smtClean="0">
                <a:latin typeface="+mj-lt"/>
              </a:rPr>
              <a:t> design</a:t>
            </a:r>
            <a:endParaRPr lang="fr-FR" altLang="en-US" sz="1600" dirty="0">
              <a:latin typeface="+mj-lt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FR" altLang="en-US" sz="1600" dirty="0" err="1" smtClean="0">
                <a:latin typeface="+mj-lt"/>
              </a:rPr>
              <a:t>Knowledge</a:t>
            </a:r>
            <a:r>
              <a:rPr lang="fr-FR" altLang="en-US" sz="1600" dirty="0" smtClean="0">
                <a:latin typeface="+mj-lt"/>
              </a:rPr>
              <a:t> and collaboration in design</a:t>
            </a:r>
            <a:endParaRPr lang="fr-FR" altLang="en-US" sz="16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1960" y="43651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US" sz="2000" dirty="0" smtClean="0">
                <a:solidFill>
                  <a:srgbClr val="FF0000"/>
                </a:solidFill>
                <a:latin typeface="+mj-lt"/>
              </a:rPr>
              <a:t>2 * 6 ECTS</a:t>
            </a:r>
            <a:endParaRPr lang="fr-FR" sz="2000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30378" y="263691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US" sz="1800" dirty="0" smtClean="0">
                <a:solidFill>
                  <a:srgbClr val="FF0000"/>
                </a:solidFill>
                <a:latin typeface="+mj-lt"/>
              </a:rPr>
              <a:t>2 * 6 ECTS</a:t>
            </a:r>
            <a:endParaRPr lang="fr-FR" sz="1800" dirty="0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07027" y="263691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US" sz="1800" dirty="0" smtClean="0">
                <a:solidFill>
                  <a:srgbClr val="FF0000"/>
                </a:solidFill>
                <a:latin typeface="+mj-lt"/>
              </a:rPr>
              <a:t>2 * 6 ECTS</a:t>
            </a:r>
            <a:endParaRPr lang="fr-FR" sz="180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Emploi du temps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1AF07-89D1-466C-98FE-D9BDDABEB2DB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14538"/>
            <a:ext cx="8820771" cy="335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3213" y="-1983"/>
            <a:ext cx="6084887" cy="766688"/>
          </a:xfrm>
        </p:spPr>
        <p:txBody>
          <a:bodyPr/>
          <a:lstStyle/>
          <a:p>
            <a:r>
              <a:rPr lang="fr-FR" dirty="0" smtClean="0"/>
              <a:t>Emploi du temps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352928" cy="6004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Emploi du temps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24743"/>
            <a:ext cx="4896544" cy="5070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numéro de diapositive 5"/>
          <p:cNvSpPr txBox="1">
            <a:spLocks noGrp="1"/>
          </p:cNvSpPr>
          <p:nvPr/>
        </p:nvSpPr>
        <p:spPr bwMode="auto">
          <a:xfrm>
            <a:off x="8428038" y="6308725"/>
            <a:ext cx="7159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31D8BF2-CB63-42AB-9422-7DECF28810B6}" type="slidenum">
              <a:rPr lang="fr-FR" altLang="en-US" b="1"/>
              <a:pPr algn="r"/>
              <a:t>17</a:t>
            </a:fld>
            <a:endParaRPr lang="fr-FR" altLang="en-US" b="1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1907704" y="260350"/>
            <a:ext cx="6972771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 eaLnBrk="1" hangingPunct="1"/>
            <a:r>
              <a:rPr lang="fr-FR" altLang="en-US" sz="2800" dirty="0" err="1" smtClean="0">
                <a:solidFill>
                  <a:srgbClr val="00A8E4"/>
                </a:solidFill>
                <a:latin typeface="Arial" charset="0"/>
              </a:rPr>
              <a:t>Research</a:t>
            </a:r>
            <a:r>
              <a:rPr lang="fr-FR" altLang="en-US" sz="2800" dirty="0" smtClean="0">
                <a:solidFill>
                  <a:srgbClr val="00A8E4"/>
                </a:solidFill>
                <a:latin typeface="Arial" charset="0"/>
              </a:rPr>
              <a:t> design in </a:t>
            </a:r>
            <a:r>
              <a:rPr lang="fr-FR" altLang="en-US" sz="2800" dirty="0" err="1" smtClean="0">
                <a:solidFill>
                  <a:srgbClr val="00A8E4"/>
                </a:solidFill>
                <a:latin typeface="Arial" charset="0"/>
              </a:rPr>
              <a:t>Industrial</a:t>
            </a:r>
            <a:r>
              <a:rPr lang="fr-FR" altLang="en-US" sz="2800" dirty="0" smtClean="0">
                <a:solidFill>
                  <a:srgbClr val="00A8E4"/>
                </a:solidFill>
                <a:latin typeface="Arial" charset="0"/>
              </a:rPr>
              <a:t> Engineering</a:t>
            </a:r>
          </a:p>
          <a:p>
            <a:pPr algn="ctr" eaLnBrk="1" hangingPunct="1"/>
            <a:r>
              <a:rPr lang="fr-FR" altLang="en-US" sz="2800" dirty="0" smtClean="0">
                <a:solidFill>
                  <a:srgbClr val="00A8E4"/>
                </a:solidFill>
                <a:latin typeface="Arial" charset="0"/>
              </a:rPr>
              <a:t>(6 </a:t>
            </a:r>
            <a:r>
              <a:rPr lang="fr-FR" altLang="en-US" sz="2800" dirty="0">
                <a:solidFill>
                  <a:srgbClr val="00A8E4"/>
                </a:solidFill>
                <a:latin typeface="Arial" charset="0"/>
              </a:rPr>
              <a:t>ECTS)</a:t>
            </a: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144363" y="1412875"/>
            <a:ext cx="7019925" cy="525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/>
          <a:lstStyle/>
          <a:p>
            <a:pPr marL="479425" indent="-479425" defTabSz="1279525" eaLnBrk="1" hangingPunct="1">
              <a:spcBef>
                <a:spcPct val="20000"/>
              </a:spcBef>
              <a:buFontTx/>
              <a:buChar char="•"/>
            </a:pPr>
            <a:r>
              <a:rPr lang="fr-FR" altLang="en-US" sz="2000" b="1" dirty="0">
                <a:solidFill>
                  <a:srgbClr val="00A8E4"/>
                </a:solidFill>
                <a:latin typeface="Arial" charset="0"/>
              </a:rPr>
              <a:t>Objectives :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Knowing the different research methodologies mainly used in operation management and engineering design. 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Designing your own research and choosing relevant methods.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Reviewing and analyzing research papers and presenting your research in publications. </a:t>
            </a:r>
            <a:endParaRPr lang="fr-FR" altLang="en-US" sz="1800" dirty="0">
              <a:latin typeface="Arial" charset="0"/>
            </a:endParaRPr>
          </a:p>
          <a:p>
            <a:pPr marL="479425" indent="-479425" defTabSz="1279525" eaLnBrk="1" hangingPunct="1">
              <a:spcBef>
                <a:spcPct val="20000"/>
              </a:spcBef>
              <a:buFontTx/>
              <a:buChar char="•"/>
            </a:pPr>
            <a:r>
              <a:rPr lang="fr-FR" altLang="en-US" sz="2000" b="1" dirty="0">
                <a:solidFill>
                  <a:srgbClr val="00A8E4"/>
                </a:solidFill>
                <a:latin typeface="Arial" charset="0"/>
              </a:rPr>
              <a:t>Content :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Introduction to research in operations management and design.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Designing and conducting the research</a:t>
            </a:r>
          </a:p>
          <a:p>
            <a:pPr marL="1039813" lvl="1" indent="-400050" defTabSz="1279525" eaLnBrk="1" hangingPunct="1">
              <a:spcBef>
                <a:spcPct val="20000"/>
              </a:spcBef>
            </a:pPr>
            <a:r>
              <a:rPr lang="en-US" altLang="en-US" sz="1300" dirty="0">
                <a:latin typeface="Arial" charset="0"/>
              </a:rPr>
              <a:t>Some relevant methods: Survey, Case study Longitudinal field study, Action research Modeling and simulation Experiments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Presenting and defending the work.</a:t>
            </a:r>
          </a:p>
          <a:p>
            <a:pPr marL="1039813" lvl="1" indent="-400050" defTabSz="1279525" eaLnBrk="1" hangingPunct="1">
              <a:spcBef>
                <a:spcPct val="20000"/>
              </a:spcBef>
            </a:pPr>
            <a:r>
              <a:rPr lang="en-US" altLang="en-US" sz="1500" dirty="0">
                <a:latin typeface="Arial" charset="0"/>
              </a:rPr>
              <a:t>abstract construction, reviewing papers, literature review</a:t>
            </a:r>
          </a:p>
          <a:p>
            <a:pPr marL="1039813" lvl="1" indent="-400050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latin typeface="Arial" charset="0"/>
              </a:rPr>
              <a:t>Conferences on epistemology, methodologies in other disciplines, experiences and invited </a:t>
            </a:r>
            <a:r>
              <a:rPr lang="en-US" altLang="en-US" sz="1800" dirty="0" smtClean="0">
                <a:latin typeface="Arial" charset="0"/>
              </a:rPr>
              <a:t>professors</a:t>
            </a:r>
            <a:endParaRPr lang="fr-FR" altLang="en-US" sz="2100" dirty="0">
              <a:latin typeface="Arial" charset="0"/>
            </a:endParaRP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7200900" y="5300663"/>
            <a:ext cx="1943100" cy="984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79525"/>
            <a:r>
              <a:rPr lang="fr-FR" altLang="en-US" dirty="0"/>
              <a:t>For </a:t>
            </a:r>
            <a:r>
              <a:rPr lang="fr-FR" altLang="en-US" dirty="0" err="1"/>
              <a:t>any</a:t>
            </a:r>
            <a:r>
              <a:rPr lang="fr-FR" altLang="en-US" dirty="0"/>
              <a:t> </a:t>
            </a:r>
            <a:r>
              <a:rPr lang="fr-FR" altLang="en-US" dirty="0" err="1"/>
              <a:t>additional</a:t>
            </a:r>
            <a:r>
              <a:rPr lang="fr-FR" altLang="en-US" dirty="0"/>
              <a:t> information:</a:t>
            </a:r>
          </a:p>
          <a:p>
            <a:pPr defTabSz="1279525"/>
            <a:r>
              <a:rPr lang="fr-FR" altLang="en-US" sz="1000" i="1" dirty="0">
                <a:hlinkClick r:id="rId2"/>
              </a:rPr>
              <a:t>eric.blanco@grenoble-inp.fr</a:t>
            </a:r>
            <a:r>
              <a:rPr lang="fr-FR" altLang="en-US" sz="1000" i="1" dirty="0"/>
              <a:t>  </a:t>
            </a:r>
            <a:r>
              <a:rPr lang="fr-FR" altLang="en-US" sz="1000" i="1" dirty="0">
                <a:hlinkClick r:id="rId2"/>
              </a:rPr>
              <a:t>marie-anne.le-dain@inpg.fr </a:t>
            </a:r>
          </a:p>
          <a:p>
            <a:pPr algn="ctr" defTabSz="1279525"/>
            <a:r>
              <a:rPr lang="fr-FR" altLang="en-US" sz="1000" i="1" dirty="0">
                <a:hlinkClick r:id="rId2"/>
              </a:rPr>
              <a:t>Office : C211 - F213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Espace réservé du numéro de diapositive 5"/>
          <p:cNvSpPr txBox="1">
            <a:spLocks noGrp="1"/>
          </p:cNvSpPr>
          <p:nvPr/>
        </p:nvSpPr>
        <p:spPr bwMode="auto">
          <a:xfrm>
            <a:off x="8428038" y="6308725"/>
            <a:ext cx="7159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A9695BF-C8FF-4BD1-A117-B437BE06CDC0}" type="slidenum">
              <a:rPr lang="fr-FR" altLang="en-US" b="1"/>
              <a:pPr algn="r"/>
              <a:t>18</a:t>
            </a:fld>
            <a:endParaRPr lang="fr-FR" altLang="en-US" b="1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2987824" y="0"/>
            <a:ext cx="6156176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 eaLnBrk="1" hangingPunct="1"/>
            <a:r>
              <a:rPr lang="fr-FR" altLang="en-US" sz="2400" b="1" dirty="0" smtClean="0">
                <a:solidFill>
                  <a:srgbClr val="00A8E4"/>
                </a:solidFill>
                <a:latin typeface="Arial" charset="0"/>
              </a:rPr>
              <a:t>Flow management and </a:t>
            </a:r>
            <a:r>
              <a:rPr lang="fr-FR" altLang="en-US" sz="2400" b="1" dirty="0" err="1" smtClean="0">
                <a:solidFill>
                  <a:srgbClr val="00A8E4"/>
                </a:solidFill>
                <a:latin typeface="Arial" charset="0"/>
              </a:rPr>
              <a:t>multicriteria</a:t>
            </a:r>
            <a:r>
              <a:rPr lang="fr-FR" altLang="en-US" sz="2400" b="1" dirty="0" smtClean="0">
                <a:solidFill>
                  <a:srgbClr val="00A8E4"/>
                </a:solidFill>
                <a:latin typeface="Arial" charset="0"/>
              </a:rPr>
              <a:t> </a:t>
            </a:r>
            <a:r>
              <a:rPr lang="fr-FR" altLang="en-US" sz="2400" b="1" dirty="0" err="1" smtClean="0">
                <a:solidFill>
                  <a:srgbClr val="00A8E4"/>
                </a:solidFill>
                <a:latin typeface="Arial" charset="0"/>
              </a:rPr>
              <a:t>decision</a:t>
            </a:r>
            <a:r>
              <a:rPr lang="fr-FR" altLang="en-US" sz="2400" b="1" dirty="0">
                <a:solidFill>
                  <a:srgbClr val="00A8E4"/>
                </a:solidFill>
                <a:latin typeface="Arial" charset="0"/>
              </a:rPr>
              <a:t/>
            </a:r>
            <a:br>
              <a:rPr lang="fr-FR" altLang="en-US" sz="2400" b="1" dirty="0">
                <a:solidFill>
                  <a:srgbClr val="00A8E4"/>
                </a:solidFill>
                <a:latin typeface="Arial" charset="0"/>
              </a:rPr>
            </a:br>
            <a:endParaRPr lang="fr-FR" altLang="en-US" sz="2400" b="1" dirty="0">
              <a:solidFill>
                <a:srgbClr val="00A8E4"/>
              </a:solidFill>
              <a:latin typeface="Arial" charset="0"/>
            </a:endParaRPr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179512" y="1628800"/>
            <a:ext cx="6661026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/>
          <a:lstStyle/>
          <a:p>
            <a:pPr marL="479425" indent="-479425" defTabSz="1279525" eaLnBrk="1" hangingPunct="1">
              <a:spcBef>
                <a:spcPct val="20000"/>
              </a:spcBef>
              <a:buFontTx/>
              <a:buChar char="•"/>
            </a:pPr>
            <a:r>
              <a:rPr lang="fr-FR" altLang="en-US" sz="2800" b="1" dirty="0" smtClean="0">
                <a:solidFill>
                  <a:srgbClr val="00A8E4"/>
                </a:solidFill>
                <a:latin typeface="Arial" charset="0"/>
              </a:rPr>
              <a:t>Objectives :</a:t>
            </a:r>
          </a:p>
          <a:p>
            <a:pPr marL="1039813" lvl="1" indent="-400050" algn="just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500" dirty="0" smtClean="0">
                <a:latin typeface="Arial" charset="0"/>
              </a:rPr>
              <a:t>introduce the problems and the main tools of the multi-criteria decision making. </a:t>
            </a:r>
          </a:p>
          <a:p>
            <a:pPr marL="1039813" lvl="1" indent="-400050" algn="just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500" dirty="0" smtClean="0">
                <a:latin typeface="Arial" charset="0"/>
              </a:rPr>
              <a:t>present the challenges of the flow management in the production systems of both goods and services for which the multi-criteria aspects are important.</a:t>
            </a:r>
            <a:endParaRPr lang="fr-FR" altLang="en-US" sz="1500" dirty="0">
              <a:latin typeface="Arial" charset="0"/>
            </a:endParaRPr>
          </a:p>
          <a:p>
            <a:pPr marL="479425" indent="-479425" defTabSz="1279525" eaLnBrk="1" hangingPunct="1">
              <a:spcBef>
                <a:spcPct val="20000"/>
              </a:spcBef>
              <a:buFontTx/>
              <a:buChar char="•"/>
            </a:pPr>
            <a:r>
              <a:rPr lang="fr-FR" altLang="en-US" sz="2800" b="1" dirty="0" smtClean="0">
                <a:solidFill>
                  <a:srgbClr val="00A8E4"/>
                </a:solidFill>
                <a:latin typeface="Arial" charset="0"/>
              </a:rPr>
              <a:t>Content </a:t>
            </a:r>
            <a:r>
              <a:rPr lang="fr-FR" altLang="en-US" sz="2600" b="1" dirty="0" smtClean="0">
                <a:solidFill>
                  <a:srgbClr val="00A8E4"/>
                </a:solidFill>
                <a:latin typeface="Arial" charset="0"/>
              </a:rPr>
              <a:t>:</a:t>
            </a:r>
            <a:endParaRPr lang="fr-FR" altLang="en-US" sz="2600" b="1" dirty="0">
              <a:solidFill>
                <a:srgbClr val="00A8E4"/>
              </a:solidFill>
              <a:latin typeface="Arial" charset="0"/>
            </a:endParaRPr>
          </a:p>
          <a:p>
            <a:pPr marL="812800" lvl="1" indent="-190500" algn="just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500" dirty="0" smtClean="0">
                <a:latin typeface="Arial" charset="0"/>
              </a:rPr>
              <a:t>Part 1: multi-criteria decision-making</a:t>
            </a:r>
          </a:p>
          <a:p>
            <a:pPr marL="1079500" lvl="1" indent="-177800" algn="just" defTabSz="1279525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1500" dirty="0" smtClean="0">
                <a:latin typeface="Arial" charset="0"/>
              </a:rPr>
              <a:t>Introduction to multi-criteria decision-making</a:t>
            </a:r>
          </a:p>
          <a:p>
            <a:pPr marL="1079500" lvl="1" indent="-177800" algn="just" defTabSz="1279525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1500" dirty="0" smtClean="0">
                <a:latin typeface="Arial" charset="0"/>
              </a:rPr>
              <a:t>AHP method (Analytic Hierarchy Process) </a:t>
            </a:r>
          </a:p>
          <a:p>
            <a:pPr marL="1079500" lvl="1" indent="-177800" algn="just" defTabSz="1279525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1500" dirty="0" smtClean="0">
                <a:latin typeface="Arial" charset="0"/>
              </a:rPr>
              <a:t>Outranking methods: ELECTRE and PROMETHEE methods</a:t>
            </a:r>
          </a:p>
          <a:p>
            <a:pPr marL="812800" lvl="1" indent="-190500" algn="just" defTabSz="1279525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1500" dirty="0" smtClean="0">
                <a:latin typeface="Arial" charset="0"/>
              </a:rPr>
              <a:t>Part 2: flow management in production systems (products and/or services).</a:t>
            </a:r>
          </a:p>
          <a:p>
            <a:pPr marL="1079500" lvl="1" indent="-177800" algn="just" defTabSz="1279525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1500" dirty="0" smtClean="0">
                <a:latin typeface="Arial" charset="0"/>
              </a:rPr>
              <a:t>Introduction: modeling/analyzing tools for flow management.</a:t>
            </a:r>
          </a:p>
          <a:p>
            <a:pPr marL="1079500" lvl="1" indent="-177800" algn="just" defTabSz="1279525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1500" dirty="0" smtClean="0">
                <a:latin typeface="Arial" charset="0"/>
              </a:rPr>
              <a:t>Flow Management in various sectors (products/services) automotive industry, microelectronics industry, hospital sector,  energy sector</a:t>
            </a:r>
            <a:endParaRPr lang="fr-FR" altLang="en-US" sz="1500" dirty="0" smtClean="0">
              <a:latin typeface="Arial" charset="0"/>
            </a:endParaRPr>
          </a:p>
        </p:txBody>
      </p:sp>
      <p:sp>
        <p:nvSpPr>
          <p:cNvPr id="23559" name="Text Box 9"/>
          <p:cNvSpPr txBox="1">
            <a:spLocks noChangeArrowheads="1"/>
          </p:cNvSpPr>
          <p:nvPr/>
        </p:nvSpPr>
        <p:spPr bwMode="auto">
          <a:xfrm>
            <a:off x="6696075" y="5301208"/>
            <a:ext cx="2447925" cy="55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79525"/>
            <a:r>
              <a:rPr lang="fr-FR" altLang="en-US" sz="1000" dirty="0"/>
              <a:t>Pour tous renseignements complémentaires Mél : </a:t>
            </a:r>
            <a:r>
              <a:rPr lang="fr-FR" altLang="en-US" sz="1000" i="1" dirty="0"/>
              <a:t>yannick.frein@g-scop.inpg.fr </a:t>
            </a:r>
          </a:p>
          <a:p>
            <a:pPr defTabSz="1279525"/>
            <a:r>
              <a:rPr lang="fr-FR" altLang="en-US" sz="1000" dirty="0"/>
              <a:t>Bureau : </a:t>
            </a:r>
            <a:r>
              <a:rPr lang="fr-FR" altLang="en-US" sz="1000" i="1" dirty="0"/>
              <a:t>F221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Espace réservé du numéro de diapositive 5"/>
          <p:cNvSpPr txBox="1">
            <a:spLocks noGrp="1"/>
          </p:cNvSpPr>
          <p:nvPr/>
        </p:nvSpPr>
        <p:spPr bwMode="auto">
          <a:xfrm>
            <a:off x="8428038" y="6308725"/>
            <a:ext cx="7159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A2E0EA6-B2FF-4EFB-B002-5A3E3971D430}" type="slidenum">
              <a:rPr lang="fr-FR" altLang="en-US" b="1"/>
              <a:pPr algn="r"/>
              <a:t>19</a:t>
            </a:fld>
            <a:endParaRPr lang="fr-FR" altLang="en-US" b="1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2483768" y="260648"/>
            <a:ext cx="63881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 eaLnBrk="1" hangingPunct="1"/>
            <a:r>
              <a:rPr lang="fr-FR" altLang="en-US" sz="2400" b="1" dirty="0">
                <a:solidFill>
                  <a:srgbClr val="00A8E4"/>
                </a:solidFill>
                <a:latin typeface="Arial" charset="0"/>
              </a:rPr>
              <a:t>Logistique de Transport et Recherche Opérationnelle</a:t>
            </a:r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251520" y="1628800"/>
            <a:ext cx="6084888" cy="494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/>
          <a:lstStyle/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2000" b="1" dirty="0">
                <a:solidFill>
                  <a:srgbClr val="00A8E4"/>
                </a:solidFill>
                <a:latin typeface="Arial" charset="0"/>
              </a:rPr>
              <a:t>Objectifs / enjeux :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500" dirty="0">
                <a:latin typeface="Arial" charset="0"/>
              </a:rPr>
              <a:t>Etudier les problèmes de Transport sous un angle « soutenable » </a:t>
            </a:r>
            <a:r>
              <a:rPr lang="fr-FR" altLang="en-US" sz="1300" dirty="0">
                <a:latin typeface="Arial" charset="0"/>
              </a:rPr>
              <a:t>(social, économique et environnemental).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500" dirty="0">
                <a:latin typeface="Arial" charset="0"/>
              </a:rPr>
              <a:t>Acquérir un savoir et un savoir-faire sur les problèmes de Transport: </a:t>
            </a:r>
          </a:p>
          <a:p>
            <a:pPr marL="1039813" lvl="1" indent="-400050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fr-FR" altLang="en-US" sz="1300" dirty="0">
                <a:latin typeface="Arial" charset="0"/>
              </a:rPr>
              <a:t>Localisation d’entrepôts, </a:t>
            </a:r>
          </a:p>
          <a:p>
            <a:pPr marL="1039813" lvl="1" indent="-400050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fr-FR" altLang="en-US" sz="1300" dirty="0">
                <a:latin typeface="Arial" charset="0"/>
              </a:rPr>
              <a:t>Conception de réseaux de service,</a:t>
            </a:r>
          </a:p>
          <a:p>
            <a:pPr marL="1039813" lvl="1" indent="-400050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fr-FR" altLang="en-US" sz="1300" dirty="0">
                <a:latin typeface="Arial" charset="0"/>
              </a:rPr>
              <a:t>Tournées de distribution.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2000" b="1" dirty="0">
                <a:solidFill>
                  <a:srgbClr val="00A8E4"/>
                </a:solidFill>
                <a:latin typeface="Arial" charset="0"/>
              </a:rPr>
              <a:t>Contenu :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L’organisation du transport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Le calcul des coûts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Les modèles de RO et les techniques de résolution pour une aide à la décision </a:t>
            </a:r>
            <a:r>
              <a:rPr lang="fr-FR" altLang="en-US" sz="1300" dirty="0">
                <a:latin typeface="Arial" charset="0"/>
              </a:rPr>
              <a:t>(Algorithmique de graphe, PLNE, Relaxation Lagrangienne et </a:t>
            </a:r>
            <a:r>
              <a:rPr lang="fr-FR" altLang="en-US" sz="1300" dirty="0" err="1">
                <a:latin typeface="Arial" charset="0"/>
              </a:rPr>
              <a:t>Métaheuristiques</a:t>
            </a:r>
            <a:r>
              <a:rPr lang="fr-FR" altLang="en-US" sz="1300" b="1" dirty="0">
                <a:latin typeface="Arial" charset="0"/>
              </a:rPr>
              <a:t>)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600" b="1" dirty="0">
                <a:solidFill>
                  <a:srgbClr val="00A8E4"/>
                </a:solidFill>
                <a:latin typeface="Arial" charset="0"/>
              </a:rPr>
              <a:t>Informations complémentaires :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500" dirty="0">
                <a:latin typeface="Arial" charset="0"/>
              </a:rPr>
              <a:t>Des interventions industrielles sont prévues.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500" i="1" dirty="0" err="1">
                <a:latin typeface="Arial" charset="0"/>
              </a:rPr>
              <a:t>Prérequis</a:t>
            </a:r>
            <a:r>
              <a:rPr lang="fr-FR" altLang="en-US" sz="1500" i="1" dirty="0">
                <a:latin typeface="Arial" charset="0"/>
              </a:rPr>
              <a:t>: 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Algorithmique et programmation, 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Programmation linéaire,</a:t>
            </a:r>
          </a:p>
          <a:p>
            <a:pPr marL="479425" indent="-479425" defTabSz="1279525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fr-FR" altLang="en-US" sz="1500" dirty="0">
                <a:latin typeface="Arial" charset="0"/>
              </a:rPr>
              <a:t>RO et planification de production.</a:t>
            </a: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6394450" y="5013176"/>
            <a:ext cx="2749550" cy="55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79525"/>
            <a:r>
              <a:rPr lang="fr-FR" altLang="en-US" sz="1000" dirty="0"/>
              <a:t>Pour tous renseignements complémentaires :</a:t>
            </a:r>
          </a:p>
          <a:p>
            <a:pPr defTabSz="1279525"/>
            <a:r>
              <a:rPr lang="fr-FR" altLang="en-US" sz="1000" dirty="0"/>
              <a:t>Mél : </a:t>
            </a:r>
            <a:r>
              <a:rPr lang="fr-FR" altLang="en-US" sz="1000" i="1" dirty="0">
                <a:hlinkClick r:id="rId2"/>
              </a:rPr>
              <a:t>van-dat.cung@grenoble-inp.fr</a:t>
            </a:r>
            <a:r>
              <a:rPr lang="fr-FR" altLang="en-US" sz="1000" i="1" dirty="0"/>
              <a:t>  </a:t>
            </a:r>
          </a:p>
          <a:p>
            <a:pPr defTabSz="1279525"/>
            <a:r>
              <a:rPr lang="fr-FR" altLang="en-US" sz="1000" dirty="0"/>
              <a:t>Bureau : </a:t>
            </a:r>
            <a:r>
              <a:rPr lang="fr-FR" altLang="en-US" sz="1000" i="1" dirty="0"/>
              <a:t>H306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Master 2R génie Industriel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</a:p>
          <a:p>
            <a:pPr lvl="1"/>
            <a:r>
              <a:rPr lang="fr-FR" dirty="0" smtClean="0"/>
              <a:t>Techniques avancées d'amélioration de la performance industrielle.</a:t>
            </a:r>
          </a:p>
          <a:p>
            <a:pPr lvl="1"/>
            <a:r>
              <a:rPr lang="fr-FR" dirty="0" smtClean="0"/>
              <a:t>identification, modélisation, expérimentation et optimisation de la conception et de la production industrielle </a:t>
            </a:r>
          </a:p>
          <a:p>
            <a:pPr lvl="1"/>
            <a:r>
              <a:rPr lang="fr-FR" dirty="0" smtClean="0"/>
              <a:t>automatique, mécanique, informatique, recherche opérationnelle, économie, sociologie, gestion</a:t>
            </a:r>
          </a:p>
          <a:p>
            <a:pPr lvl="5"/>
            <a:endParaRPr lang="fr-FR" dirty="0" smtClean="0"/>
          </a:p>
          <a:p>
            <a:r>
              <a:rPr lang="fr-FR" dirty="0" smtClean="0"/>
              <a:t>Deux parcours</a:t>
            </a:r>
          </a:p>
          <a:p>
            <a:pPr lvl="1"/>
            <a:r>
              <a:rPr lang="fr-FR" dirty="0" err="1" smtClean="0"/>
              <a:t>Supply</a:t>
            </a:r>
            <a:r>
              <a:rPr lang="fr-FR" dirty="0" smtClean="0"/>
              <a:t> </a:t>
            </a:r>
            <a:r>
              <a:rPr lang="fr-FR" dirty="0" err="1" smtClean="0"/>
              <a:t>chain</a:t>
            </a:r>
            <a:r>
              <a:rPr lang="fr-FR" dirty="0" smtClean="0"/>
              <a:t> et Product </a:t>
            </a:r>
            <a:r>
              <a:rPr lang="fr-FR" dirty="0" err="1" smtClean="0"/>
              <a:t>development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1AF07-89D1-466C-98FE-D9BDDABEB2D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1966913" y="0"/>
            <a:ext cx="7177087" cy="1597025"/>
          </a:xfr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 eaLnBrk="1" hangingPunct="1"/>
            <a:r>
              <a:rPr lang="fr-FR" altLang="en-US" sz="2400" kern="1200" dirty="0" err="1" smtClean="0">
                <a:latin typeface="Arial" charset="0"/>
                <a:ea typeface="+mn-ea"/>
                <a:cs typeface="Arial" charset="0"/>
              </a:rPr>
              <a:t>Modelling</a:t>
            </a:r>
            <a:r>
              <a:rPr lang="fr-FR" altLang="en-US" sz="2400" kern="1200" dirty="0" smtClean="0">
                <a:latin typeface="Arial" charset="0"/>
                <a:ea typeface="+mn-ea"/>
                <a:cs typeface="Arial" charset="0"/>
              </a:rPr>
              <a:t> and </a:t>
            </a:r>
            <a:r>
              <a:rPr lang="fr-FR" altLang="en-US" sz="2400" kern="1200" dirty="0" err="1" smtClean="0">
                <a:latin typeface="Arial" charset="0"/>
                <a:ea typeface="+mn-ea"/>
                <a:cs typeface="Arial" charset="0"/>
              </a:rPr>
              <a:t>Optimization</a:t>
            </a:r>
            <a:r>
              <a:rPr lang="fr-FR" altLang="en-US" sz="2400" kern="1200" dirty="0" smtClean="0">
                <a:latin typeface="Arial" charset="0"/>
                <a:ea typeface="+mn-ea"/>
                <a:cs typeface="Arial" charset="0"/>
              </a:rPr>
              <a:t> in Product Design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28775"/>
            <a:ext cx="7740650" cy="1223963"/>
          </a:xfrm>
        </p:spPr>
        <p:txBody>
          <a:bodyPr lIns="128016" tIns="64008" rIns="128016" bIns="64008"/>
          <a:lstStyle/>
          <a:p>
            <a:pPr marL="457200" indent="-457200" defTabSz="1279525">
              <a:buFontTx/>
              <a:buNone/>
            </a:pPr>
            <a:r>
              <a:rPr lang="fr-FR" altLang="en-US" sz="2400" smtClean="0"/>
              <a:t>Objectives :</a:t>
            </a:r>
          </a:p>
          <a:p>
            <a:pPr marL="922338" lvl="1" indent="-381000" defTabSz="1279525">
              <a:buFontTx/>
              <a:buNone/>
            </a:pPr>
            <a:r>
              <a:rPr lang="fr-FR" altLang="en-US" sz="1800" smtClean="0"/>
              <a:t>This course presents the most advanced technics for modelling, visualisation and optimisation in technical product development.</a:t>
            </a:r>
            <a:r>
              <a:rPr lang="fr-FR" altLang="en-US" sz="2000" smtClean="0"/>
              <a:t> 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2852738"/>
            <a:ext cx="6372225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5600" indent="-355600"/>
            <a:r>
              <a:rPr lang="fr-FR" altLang="en-US" sz="1600" b="1">
                <a:solidFill>
                  <a:schemeClr val="accent2"/>
                </a:solidFill>
              </a:rPr>
              <a:t>PLM Product lifecycle management</a:t>
            </a:r>
          </a:p>
          <a:p>
            <a:pPr marL="355600" indent="-355600"/>
            <a:r>
              <a:rPr lang="fr-FR" altLang="en-US" sz="1600">
                <a:solidFill>
                  <a:schemeClr val="accent2"/>
                </a:solidFill>
              </a:rPr>
              <a:t>	Data and process models (principles, UML), system engineering</a:t>
            </a:r>
            <a:br>
              <a:rPr lang="fr-FR" altLang="en-US" sz="1600">
                <a:solidFill>
                  <a:schemeClr val="accent2"/>
                </a:solidFill>
              </a:rPr>
            </a:br>
            <a:r>
              <a:rPr lang="fr-FR" altLang="en-US" sz="1600">
                <a:solidFill>
                  <a:schemeClr val="accent2"/>
                </a:solidFill>
              </a:rPr>
              <a:t>Product Architecture . PLM Systems : change management, other processes, Components and parts management, BOM, as-design, as-built, customisation</a:t>
            </a:r>
          </a:p>
          <a:p>
            <a:pPr marL="355600" indent="-355600"/>
            <a:r>
              <a:rPr lang="fr-FR" altLang="en-US" sz="1600" b="1">
                <a:solidFill>
                  <a:schemeClr val="accent2"/>
                </a:solidFill>
              </a:rPr>
              <a:t>Digital Mockup</a:t>
            </a:r>
            <a:endParaRPr lang="fr-FR" altLang="en-US" sz="1600">
              <a:solidFill>
                <a:schemeClr val="accent2"/>
              </a:solidFill>
            </a:endParaRPr>
          </a:p>
          <a:p>
            <a:pPr marL="355600" indent="-355600"/>
            <a:r>
              <a:rPr lang="fr-FR" altLang="en-US" sz="1600">
                <a:solidFill>
                  <a:schemeClr val="accent2"/>
                </a:solidFill>
              </a:rPr>
              <a:t>	Digital Mockup : geometrical aspects, creation, maintenance. Heterogenous Data Intégration (PTC, Catia). Advanced Techniques : concept of Behavioral Digital Aircraft (BDA), CRESCENDO project</a:t>
            </a:r>
          </a:p>
          <a:p>
            <a:pPr marL="355600" indent="-355600"/>
            <a:r>
              <a:rPr lang="fr-FR" altLang="en-US" sz="1600" b="1">
                <a:solidFill>
                  <a:schemeClr val="accent2"/>
                </a:solidFill>
              </a:rPr>
              <a:t>Robust and optimal Design</a:t>
            </a:r>
          </a:p>
          <a:p>
            <a:pPr marL="355600" indent="-355600"/>
            <a:r>
              <a:rPr lang="fr-FR" altLang="en-US" sz="1600">
                <a:solidFill>
                  <a:schemeClr val="accent2"/>
                </a:solidFill>
              </a:rPr>
              <a:t>	Design Structure Matrix : optimisation problem. Continuous Optimisation with or without constraints : modelling, solving, constraints </a:t>
            </a:r>
            <a:br>
              <a:rPr lang="fr-FR" altLang="en-US" sz="1600">
                <a:solidFill>
                  <a:schemeClr val="accent2"/>
                </a:solidFill>
              </a:rPr>
            </a:br>
            <a:r>
              <a:rPr lang="fr-FR" altLang="en-US" sz="1600">
                <a:solidFill>
                  <a:schemeClr val="accent2"/>
                </a:solidFill>
              </a:rPr>
              <a:t>Constraint Satisfaction Problem Metaheuristic methods : annealing, genetic algorithms, PSO, 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80175" y="5661248"/>
            <a:ext cx="2663825" cy="696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1279525"/>
            <a:r>
              <a:rPr lang="fr-FR" altLang="en-US" sz="1300"/>
              <a:t>For any additional information :</a:t>
            </a:r>
          </a:p>
          <a:p>
            <a:pPr defTabSz="1279525"/>
            <a:r>
              <a:rPr lang="fr-FR" altLang="en-US" sz="1300" i="1">
                <a:hlinkClick r:id="rId2"/>
              </a:rPr>
              <a:t>Michel.Tollenaere@grenoble-inp.fr</a:t>
            </a:r>
            <a:r>
              <a:rPr lang="fr-FR" altLang="en-US" sz="1300" i="1"/>
              <a:t> </a:t>
            </a:r>
          </a:p>
          <a:p>
            <a:pPr defTabSz="1279525"/>
            <a:r>
              <a:rPr lang="fr-FR" altLang="en-US" sz="1300"/>
              <a:t>Tel 06 88 40 21 15	Office : </a:t>
            </a:r>
            <a:r>
              <a:rPr lang="fr-FR" altLang="en-US" sz="1300" i="1"/>
              <a:t>C310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66913" y="0"/>
            <a:ext cx="7177087" cy="119697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altLang="en-US" sz="2400" kern="1200" dirty="0" smtClean="0">
                <a:latin typeface="Arial" charset="0"/>
                <a:ea typeface="+mn-ea"/>
                <a:cs typeface="Arial" charset="0"/>
              </a:rPr>
              <a:t>Knowledge and collaboration in design</a:t>
            </a:r>
            <a:endParaRPr lang="fr-FR" altLang="en-US" sz="2400" kern="1200" dirty="0" smtClean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52513"/>
            <a:ext cx="9145588" cy="5805487"/>
          </a:xfrm>
        </p:spPr>
        <p:txBody>
          <a:bodyPr lIns="128016" tIns="64008" rIns="128016" bIns="64008"/>
          <a:lstStyle/>
          <a:p>
            <a:pPr marL="361950" indent="-361950" defTabSz="1279525"/>
            <a:r>
              <a:rPr lang="fr-FR" altLang="en-US" sz="3200" dirty="0" smtClean="0"/>
              <a:t>  </a:t>
            </a:r>
            <a:r>
              <a:rPr lang="fr-FR" altLang="en-US" sz="2400" dirty="0" err="1" smtClean="0"/>
              <a:t>Aim</a:t>
            </a:r>
            <a:r>
              <a:rPr lang="fr-FR" altLang="en-US" sz="2400" dirty="0" smtClean="0"/>
              <a:t> and scope :</a:t>
            </a:r>
          </a:p>
          <a:p>
            <a:pPr marL="541338" lvl="1" indent="0" defTabSz="1279525">
              <a:buFontTx/>
              <a:buNone/>
            </a:pPr>
            <a:r>
              <a:rPr lang="fr-FR" altLang="en-US" sz="1600" dirty="0" smtClean="0"/>
              <a:t>This lecture </a:t>
            </a:r>
            <a:r>
              <a:rPr lang="fr-FR" altLang="en-US" sz="1600" dirty="0" err="1" smtClean="0"/>
              <a:t>aims</a:t>
            </a:r>
            <a:r>
              <a:rPr lang="fr-FR" altLang="en-US" sz="1600" dirty="0" smtClean="0"/>
              <a:t> </a:t>
            </a:r>
            <a:r>
              <a:rPr lang="fr-FR" altLang="en-US" sz="1600" dirty="0" err="1" smtClean="0"/>
              <a:t>at</a:t>
            </a:r>
            <a:r>
              <a:rPr lang="fr-FR" altLang="en-US" sz="1600" dirty="0" smtClean="0"/>
              <a:t> </a:t>
            </a:r>
            <a:r>
              <a:rPr lang="fr-FR" altLang="en-US" sz="1600" dirty="0" err="1" smtClean="0"/>
              <a:t>presenting</a:t>
            </a:r>
            <a:r>
              <a:rPr lang="fr-FR" altLang="en-US" sz="1600" dirty="0" smtClean="0"/>
              <a:t> the </a:t>
            </a:r>
            <a:r>
              <a:rPr lang="fr-FR" altLang="en-US" sz="1600" dirty="0" err="1" smtClean="0"/>
              <a:t>latest</a:t>
            </a:r>
            <a:r>
              <a:rPr lang="fr-FR" altLang="en-US" sz="1600" dirty="0" smtClean="0"/>
              <a:t> </a:t>
            </a:r>
            <a:r>
              <a:rPr lang="fr-FR" altLang="en-US" sz="1600" dirty="0" err="1" smtClean="0"/>
              <a:t>developments</a:t>
            </a:r>
            <a:r>
              <a:rPr lang="fr-FR" altLang="en-US" sz="1600" dirty="0" smtClean="0"/>
              <a:t>, </a:t>
            </a:r>
            <a:r>
              <a:rPr lang="fr-FR" altLang="en-US" sz="1600" dirty="0" err="1" smtClean="0"/>
              <a:t>theories</a:t>
            </a:r>
            <a:r>
              <a:rPr lang="fr-FR" altLang="en-US" sz="1600" dirty="0" smtClean="0"/>
              <a:t> and </a:t>
            </a:r>
            <a:r>
              <a:rPr lang="fr-FR" altLang="en-US" sz="1600" dirty="0" err="1" smtClean="0"/>
              <a:t>approaches</a:t>
            </a:r>
            <a:r>
              <a:rPr lang="fr-FR" altLang="en-US" sz="1600" dirty="0" smtClean="0"/>
              <a:t> in </a:t>
            </a:r>
            <a:r>
              <a:rPr lang="fr-FR" altLang="en-US" sz="1600" dirty="0" err="1" smtClean="0"/>
              <a:t>product</a:t>
            </a:r>
            <a:r>
              <a:rPr lang="fr-FR" altLang="en-US" sz="1600" dirty="0" smtClean="0"/>
              <a:t> </a:t>
            </a:r>
            <a:r>
              <a:rPr lang="fr-FR" altLang="en-US" sz="1600" dirty="0" err="1" smtClean="0"/>
              <a:t>development</a:t>
            </a:r>
            <a:r>
              <a:rPr lang="fr-FR" altLang="en-US" sz="1600" dirty="0" smtClean="0"/>
              <a:t> in a </a:t>
            </a:r>
            <a:r>
              <a:rPr lang="fr-FR" altLang="en-US" sz="1600" dirty="0" err="1" smtClean="0"/>
              <a:t>globalised</a:t>
            </a:r>
            <a:r>
              <a:rPr lang="fr-FR" altLang="en-US" sz="1600" dirty="0" smtClean="0"/>
              <a:t> and </a:t>
            </a:r>
            <a:r>
              <a:rPr lang="fr-FR" altLang="en-US" sz="1600" dirty="0" err="1" smtClean="0"/>
              <a:t>distributed</a:t>
            </a:r>
            <a:r>
              <a:rPr lang="fr-FR" altLang="en-US" sz="1600" dirty="0" smtClean="0"/>
              <a:t> world </a:t>
            </a:r>
            <a:r>
              <a:rPr lang="fr-FR" altLang="en-US" sz="1600" dirty="0" err="1" smtClean="0"/>
              <a:t>with</a:t>
            </a:r>
            <a:r>
              <a:rPr lang="fr-FR" altLang="en-US" sz="1600" dirty="0" smtClean="0"/>
              <a:t> a multi-expertise multi-</a:t>
            </a:r>
            <a:r>
              <a:rPr lang="fr-FR" altLang="en-US" sz="1600" dirty="0" err="1" smtClean="0"/>
              <a:t>enterprise</a:t>
            </a:r>
            <a:r>
              <a:rPr lang="fr-FR" altLang="en-US" sz="1600" dirty="0" smtClean="0"/>
              <a:t> and multi-</a:t>
            </a:r>
            <a:r>
              <a:rPr lang="fr-FR" altLang="en-US" sz="1600" dirty="0" err="1" smtClean="0"/>
              <a:t>actors</a:t>
            </a:r>
            <a:r>
              <a:rPr lang="fr-FR" altLang="en-US" sz="1600" dirty="0" smtClean="0"/>
              <a:t> </a:t>
            </a:r>
            <a:r>
              <a:rPr lang="fr-FR" altLang="en-US" sz="1600" dirty="0" err="1" smtClean="0"/>
              <a:t>context</a:t>
            </a:r>
            <a:r>
              <a:rPr lang="fr-FR" altLang="en-US" sz="1600" dirty="0" smtClean="0"/>
              <a:t>.</a:t>
            </a:r>
          </a:p>
          <a:p>
            <a:pPr marL="361950" indent="-361950" defTabSz="1279525"/>
            <a:r>
              <a:rPr lang="fr-FR" altLang="en-US" sz="3200" dirty="0" smtClean="0"/>
              <a:t>  </a:t>
            </a:r>
            <a:r>
              <a:rPr lang="fr-FR" altLang="en-US" sz="2000" dirty="0" smtClean="0"/>
              <a:t>Agenda :</a:t>
            </a:r>
          </a:p>
          <a:p>
            <a:pPr marL="541338" lvl="1" indent="0" defTabSz="1279525">
              <a:buFontTx/>
              <a:buNone/>
            </a:pPr>
            <a:r>
              <a:rPr lang="fr-FR" altLang="en-US" sz="1600" dirty="0" smtClean="0"/>
              <a:t>-  </a:t>
            </a:r>
            <a:r>
              <a:rPr lang="fr-FR" altLang="en-US" sz="1400" dirty="0" err="1" smtClean="0"/>
              <a:t>methods</a:t>
            </a:r>
            <a:r>
              <a:rPr lang="fr-FR" altLang="en-US" sz="1400" dirty="0" smtClean="0"/>
              <a:t> and </a:t>
            </a:r>
            <a:r>
              <a:rPr lang="fr-FR" altLang="en-US" sz="1400" dirty="0" err="1" smtClean="0"/>
              <a:t>models</a:t>
            </a:r>
            <a:r>
              <a:rPr lang="fr-FR" altLang="en-US" sz="1400" dirty="0" smtClean="0"/>
              <a:t> for an </a:t>
            </a:r>
            <a:r>
              <a:rPr lang="fr-FR" altLang="en-US" sz="1400" dirty="0" err="1" smtClean="0"/>
              <a:t>integrated</a:t>
            </a:r>
            <a:r>
              <a:rPr lang="fr-FR" altLang="en-US" sz="1400" dirty="0" smtClean="0"/>
              <a:t> design </a:t>
            </a:r>
            <a:r>
              <a:rPr lang="fr-FR" altLang="en-US" sz="1400" dirty="0" err="1" smtClean="0"/>
              <a:t>approach</a:t>
            </a:r>
            <a:endParaRPr lang="fr-FR" altLang="en-US" sz="1400" dirty="0" smtClean="0"/>
          </a:p>
          <a:p>
            <a:pPr marL="1600200" lvl="2" indent="-320675" defTabSz="1279525"/>
            <a:r>
              <a:rPr lang="fr-FR" altLang="en-US" sz="1400" dirty="0" smtClean="0"/>
              <a:t>Design </a:t>
            </a:r>
            <a:r>
              <a:rPr lang="fr-FR" altLang="en-US" sz="1400" dirty="0" err="1" smtClean="0"/>
              <a:t>theories</a:t>
            </a:r>
            <a:r>
              <a:rPr lang="fr-FR" altLang="en-US" sz="1400" dirty="0" smtClean="0"/>
              <a:t>: GDT, C-K, FBS, …</a:t>
            </a:r>
          </a:p>
          <a:p>
            <a:pPr marL="1600200" lvl="2" indent="-320675" defTabSz="1279525"/>
            <a:r>
              <a:rPr lang="fr-FR" altLang="en-US" sz="1400" dirty="0" smtClean="0"/>
              <a:t>User-</a:t>
            </a:r>
            <a:r>
              <a:rPr lang="fr-FR" altLang="en-US" sz="1400" dirty="0" err="1" smtClean="0"/>
              <a:t>centred</a:t>
            </a:r>
            <a:r>
              <a:rPr lang="fr-FR" altLang="en-US" sz="1400" dirty="0" smtClean="0"/>
              <a:t> design </a:t>
            </a:r>
            <a:r>
              <a:rPr lang="fr-FR" altLang="en-US" sz="1400" dirty="0" err="1" smtClean="0"/>
              <a:t>approach</a:t>
            </a:r>
            <a:endParaRPr lang="fr-FR" altLang="en-US" sz="1400" dirty="0" smtClean="0"/>
          </a:p>
          <a:p>
            <a:pPr marL="1600200" lvl="2" indent="-320675" defTabSz="1279525"/>
            <a:r>
              <a:rPr lang="fr-FR" altLang="en-US" sz="1400" dirty="0" smtClean="0"/>
              <a:t>Eco-design</a:t>
            </a:r>
          </a:p>
          <a:p>
            <a:pPr marL="541338" lvl="1" indent="0" defTabSz="1279525"/>
            <a:r>
              <a:rPr lang="fr-FR" altLang="en-US" sz="1400" dirty="0" smtClean="0"/>
              <a:t>-  Socio-</a:t>
            </a:r>
            <a:r>
              <a:rPr lang="fr-FR" altLang="en-US" sz="1400" dirty="0" err="1" smtClean="0"/>
              <a:t>technical</a:t>
            </a:r>
            <a:r>
              <a:rPr lang="fr-FR" altLang="en-US" sz="1400" dirty="0" smtClean="0"/>
              <a:t> </a:t>
            </a:r>
            <a:r>
              <a:rPr lang="fr-FR" altLang="en-US" sz="1400" dirty="0" err="1" smtClean="0"/>
              <a:t>approach</a:t>
            </a:r>
            <a:r>
              <a:rPr lang="fr-FR" altLang="en-US" sz="1400" dirty="0" smtClean="0"/>
              <a:t> of design</a:t>
            </a:r>
          </a:p>
          <a:p>
            <a:pPr marL="1600200" lvl="2" indent="-320675" defTabSz="1279525"/>
            <a:r>
              <a:rPr lang="fr-FR" altLang="en-US" sz="1400" dirty="0" smtClean="0"/>
              <a:t>Design </a:t>
            </a:r>
            <a:r>
              <a:rPr lang="fr-FR" altLang="en-US" sz="1400" dirty="0" err="1" smtClean="0"/>
              <a:t>intermediary</a:t>
            </a:r>
            <a:r>
              <a:rPr lang="fr-FR" altLang="en-US" sz="1400" dirty="0" smtClean="0"/>
              <a:t> </a:t>
            </a:r>
            <a:r>
              <a:rPr lang="fr-FR" altLang="en-US" sz="1400" dirty="0" err="1" smtClean="0"/>
              <a:t>objects</a:t>
            </a:r>
            <a:endParaRPr lang="fr-FR" altLang="en-US" sz="1400" dirty="0" smtClean="0"/>
          </a:p>
          <a:p>
            <a:pPr marL="1600200" lvl="2" indent="-320675" defTabSz="1279525"/>
            <a:r>
              <a:rPr lang="fr-FR" altLang="en-US" sz="1400" dirty="0" err="1" smtClean="0"/>
              <a:t>Distributed</a:t>
            </a:r>
            <a:r>
              <a:rPr lang="fr-FR" altLang="en-US" sz="1400" dirty="0" smtClean="0"/>
              <a:t> and </a:t>
            </a:r>
            <a:r>
              <a:rPr lang="fr-FR" altLang="en-US" sz="1400" dirty="0" err="1" smtClean="0"/>
              <a:t>situated</a:t>
            </a:r>
            <a:r>
              <a:rPr lang="fr-FR" altLang="en-US" sz="1400" dirty="0" smtClean="0"/>
              <a:t> cognition, design </a:t>
            </a:r>
            <a:r>
              <a:rPr lang="fr-FR" altLang="en-US" sz="1400" dirty="0" err="1" smtClean="0"/>
              <a:t>worlds</a:t>
            </a:r>
            <a:endParaRPr lang="fr-FR" altLang="en-US" sz="1400" dirty="0" smtClean="0"/>
          </a:p>
          <a:p>
            <a:pPr marL="1600200" lvl="2" indent="-320675" defTabSz="1279525"/>
            <a:r>
              <a:rPr lang="fr-FR" altLang="en-US" sz="1400" dirty="0" err="1" smtClean="0"/>
              <a:t>Knowldge</a:t>
            </a:r>
            <a:r>
              <a:rPr lang="fr-FR" altLang="en-US" sz="1400" dirty="0" smtClean="0"/>
              <a:t> </a:t>
            </a:r>
            <a:r>
              <a:rPr lang="fr-FR" altLang="en-US" sz="1400" dirty="0" err="1" smtClean="0"/>
              <a:t>dynamics</a:t>
            </a:r>
            <a:r>
              <a:rPr lang="fr-FR" altLang="en-US" sz="1400" dirty="0" smtClean="0"/>
              <a:t> and </a:t>
            </a:r>
            <a:r>
              <a:rPr lang="fr-FR" altLang="en-US" sz="1400" dirty="0" err="1" smtClean="0"/>
              <a:t>shared</a:t>
            </a:r>
            <a:r>
              <a:rPr lang="fr-FR" altLang="en-US" sz="1400" dirty="0" smtClean="0"/>
              <a:t> </a:t>
            </a:r>
            <a:r>
              <a:rPr lang="fr-FR" altLang="en-US" sz="1400" dirty="0" err="1" smtClean="0"/>
              <a:t>understanding</a:t>
            </a:r>
            <a:endParaRPr lang="fr-FR" altLang="en-US" sz="1400" dirty="0" smtClean="0"/>
          </a:p>
          <a:p>
            <a:pPr marL="541338" lvl="1" indent="0" defTabSz="1279525"/>
            <a:r>
              <a:rPr lang="fr-FR" altLang="en-US" sz="1400" dirty="0" err="1" smtClean="0"/>
              <a:t>Knowledge</a:t>
            </a:r>
            <a:r>
              <a:rPr lang="fr-FR" altLang="en-US" sz="1400" dirty="0" smtClean="0"/>
              <a:t> management</a:t>
            </a:r>
          </a:p>
          <a:p>
            <a:pPr marL="1600200" lvl="2" indent="-320675" defTabSz="1279525"/>
            <a:r>
              <a:rPr lang="fr-FR" altLang="en-US" sz="1400" dirty="0" err="1" smtClean="0"/>
              <a:t>Supplyer</a:t>
            </a:r>
            <a:r>
              <a:rPr lang="fr-FR" altLang="en-US" sz="1400" dirty="0" smtClean="0"/>
              <a:t> </a:t>
            </a:r>
            <a:r>
              <a:rPr lang="fr-FR" altLang="en-US" sz="1400" dirty="0" err="1" smtClean="0"/>
              <a:t>relashionship</a:t>
            </a:r>
            <a:r>
              <a:rPr lang="fr-FR" altLang="en-US" sz="1400" dirty="0" smtClean="0"/>
              <a:t> and Co-design </a:t>
            </a:r>
          </a:p>
          <a:p>
            <a:pPr marL="1600200" lvl="2" indent="-320675" defTabSz="1279525"/>
            <a:r>
              <a:rPr lang="fr-FR" altLang="en-US" sz="1400" dirty="0" smtClean="0"/>
              <a:t>Collaborative </a:t>
            </a:r>
            <a:r>
              <a:rPr lang="fr-FR" altLang="en-US" sz="1400" dirty="0" err="1" smtClean="0"/>
              <a:t>plate-forms</a:t>
            </a:r>
            <a:r>
              <a:rPr lang="fr-FR" altLang="en-US" sz="1400" dirty="0" smtClean="0"/>
              <a:t> (web 2.0)</a:t>
            </a:r>
          </a:p>
          <a:p>
            <a:pPr marL="1600200" lvl="2" indent="-320675" defTabSz="1279525"/>
            <a:r>
              <a:rPr lang="fr-FR" altLang="en-US" sz="1400" dirty="0" err="1" smtClean="0"/>
              <a:t>Requirements</a:t>
            </a:r>
            <a:r>
              <a:rPr lang="fr-FR" altLang="en-US" sz="1400" dirty="0" smtClean="0"/>
              <a:t> management</a:t>
            </a:r>
          </a:p>
          <a:p>
            <a:pPr marL="1600200" lvl="2" indent="-320675" defTabSz="1279525"/>
            <a:r>
              <a:rPr lang="en-US" altLang="en-US" sz="1400" dirty="0" smtClean="0"/>
              <a:t>Knowledge Based Engineering, Case Based Reasoning</a:t>
            </a:r>
          </a:p>
          <a:p>
            <a:pPr marL="1600200" lvl="2" indent="-320675" defTabSz="1279525"/>
            <a:r>
              <a:rPr lang="fr-FR" altLang="en-US" sz="1400" dirty="0" err="1" smtClean="0"/>
              <a:t>Communities</a:t>
            </a:r>
            <a:r>
              <a:rPr lang="fr-FR" altLang="en-US" sz="1400" dirty="0" smtClean="0"/>
              <a:t> of practice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804025" y="5517232"/>
            <a:ext cx="2339975" cy="5111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1279525"/>
            <a:r>
              <a:rPr lang="fr-FR" altLang="en-US" sz="900" dirty="0"/>
              <a:t>information:</a:t>
            </a:r>
          </a:p>
          <a:p>
            <a:pPr defTabSz="1279525"/>
            <a:r>
              <a:rPr lang="fr-FR" altLang="en-US" sz="900" dirty="0"/>
              <a:t>Mél : </a:t>
            </a:r>
            <a:r>
              <a:rPr lang="fr-FR" altLang="en-US" sz="900" i="1" dirty="0">
                <a:hlinkClick r:id="rId2"/>
              </a:rPr>
              <a:t>Jean-Francois.Boujut@grenoble-inp.fr</a:t>
            </a:r>
            <a:r>
              <a:rPr lang="fr-FR" altLang="en-US" sz="900" i="1" dirty="0"/>
              <a:t> </a:t>
            </a:r>
          </a:p>
          <a:p>
            <a:pPr defTabSz="1279525"/>
            <a:r>
              <a:rPr lang="fr-FR" altLang="en-US" sz="900" dirty="0"/>
              <a:t>	Office: </a:t>
            </a:r>
            <a:r>
              <a:rPr lang="fr-FR" altLang="en-US" sz="900" i="1" dirty="0"/>
              <a:t>C209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060575"/>
            <a:ext cx="6480175" cy="2592388"/>
          </a:xfrm>
        </p:spPr>
        <p:txBody>
          <a:bodyPr/>
          <a:lstStyle/>
          <a:p>
            <a:pPr algn="ctr"/>
            <a:r>
              <a:rPr lang="fr-FR" altLang="en-US" sz="4800" i="1" smtClean="0"/>
              <a:t>Stage de master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23528" y="4653136"/>
            <a:ext cx="86982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altLang="en-US" sz="2400" smtClean="0">
                <a:latin typeface="+mj-lt"/>
              </a:rPr>
              <a:t>Mémoires des années antérieures disponible en médiathèque </a:t>
            </a:r>
          </a:p>
          <a:p>
            <a:r>
              <a:rPr lang="fr-FR" altLang="en-US" sz="2400" smtClean="0">
                <a:latin typeface="+mj-lt"/>
              </a:rPr>
              <a:t>et en ligne sur le site web du master</a:t>
            </a:r>
            <a:endParaRPr lang="fr-FR" altLang="en-US" sz="24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Stage de master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0" dirty="0" smtClean="0"/>
              <a:t>30 ECTS</a:t>
            </a:r>
          </a:p>
          <a:p>
            <a:r>
              <a:rPr lang="fr-FR" b="0" dirty="0" smtClean="0"/>
              <a:t>5 mois</a:t>
            </a:r>
          </a:p>
          <a:p>
            <a:pPr lvl="1"/>
            <a:r>
              <a:rPr lang="fr-FR" dirty="0" smtClean="0"/>
              <a:t>de février à juin</a:t>
            </a:r>
          </a:p>
          <a:p>
            <a:pPr lvl="1"/>
            <a:r>
              <a:rPr lang="fr-FR" b="0" dirty="0" smtClean="0"/>
              <a:t>rémunéré (environ 450 euros)</a:t>
            </a:r>
          </a:p>
          <a:p>
            <a:r>
              <a:rPr lang="fr-FR" b="0" dirty="0" smtClean="0"/>
              <a:t>Un sujet + un encadrant</a:t>
            </a:r>
          </a:p>
          <a:p>
            <a:pPr lvl="1"/>
            <a:r>
              <a:rPr lang="fr-FR" b="0" dirty="0" smtClean="0"/>
              <a:t>enseignants chercheurs et laboratoires d’accueils</a:t>
            </a:r>
          </a:p>
          <a:p>
            <a:r>
              <a:rPr lang="fr-FR" b="0" dirty="0" smtClean="0"/>
              <a:t>Rendus</a:t>
            </a:r>
          </a:p>
          <a:p>
            <a:pPr lvl="1"/>
            <a:r>
              <a:rPr lang="fr-FR" dirty="0" smtClean="0"/>
              <a:t>un </a:t>
            </a:r>
            <a:r>
              <a:rPr lang="fr-FR" dirty="0" smtClean="0"/>
              <a:t>mémoire (environ 50 pages)</a:t>
            </a:r>
          </a:p>
          <a:p>
            <a:pPr lvl="1"/>
            <a:r>
              <a:rPr lang="fr-FR" b="0" dirty="0" smtClean="0"/>
              <a:t>une </a:t>
            </a:r>
            <a:r>
              <a:rPr lang="fr-FR" b="0" dirty="0" smtClean="0"/>
              <a:t>soutenance fin juin</a:t>
            </a:r>
          </a:p>
          <a:p>
            <a:endParaRPr lang="fr-FR" b="0" dirty="0" smtClean="0"/>
          </a:p>
          <a:p>
            <a:endParaRPr lang="fr-FR" b="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1AF07-89D1-466C-98FE-D9BDDABEB2DB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052736"/>
            <a:ext cx="7848872" cy="4824536"/>
          </a:xfrm>
        </p:spPr>
        <p:txBody>
          <a:bodyPr/>
          <a:lstStyle/>
          <a:p>
            <a:r>
              <a:rPr lang="fr-FR" dirty="0" smtClean="0"/>
              <a:t>Rendez-vous </a:t>
            </a:r>
            <a:endParaRPr lang="fr-FR" dirty="0"/>
          </a:p>
          <a:p>
            <a:pPr lvl="1"/>
            <a:r>
              <a:rPr lang="fr-FR" dirty="0" smtClean="0"/>
              <a:t>Attention : inscription administrative Mardi matin 15 septembre</a:t>
            </a:r>
          </a:p>
          <a:p>
            <a:pPr lvl="1"/>
            <a:r>
              <a:rPr lang="fr-FR" dirty="0" smtClean="0"/>
              <a:t>Choix des cours : lundi 14 septembre en fin de matinée</a:t>
            </a:r>
          </a:p>
          <a:p>
            <a:pPr lvl="1"/>
            <a:r>
              <a:rPr lang="fr-FR" dirty="0" smtClean="0"/>
              <a:t>Visite bibliothèque de GI : lundi 14 septembre à 14h00 (bâtiment M)</a:t>
            </a:r>
          </a:p>
          <a:p>
            <a:pPr lvl="1"/>
            <a:r>
              <a:rPr lang="fr-FR" dirty="0" smtClean="0"/>
              <a:t>Visite plateforme GI-NOVA : lundi 14 septembre à 14h30 (bâtiment M)</a:t>
            </a:r>
          </a:p>
          <a:p>
            <a:pPr lvl="1"/>
            <a:r>
              <a:rPr lang="fr-FR" dirty="0" smtClean="0"/>
              <a:t>Début des cours semaine du 21 septembre</a:t>
            </a:r>
          </a:p>
          <a:p>
            <a:pPr lvl="1"/>
            <a:r>
              <a:rPr lang="fr-FR" dirty="0" smtClean="0"/>
              <a:t>Formation ressources informatiques GI : jeudi 24 septembre de 13h30 à 16h30 (salle H203)</a:t>
            </a:r>
          </a:p>
          <a:p>
            <a:pPr lvl="1"/>
            <a:r>
              <a:rPr lang="fr-FR" dirty="0" smtClean="0"/>
              <a:t>Visite BU des sciences : 5 novembre de 14h à 16h</a:t>
            </a:r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1AF07-89D1-466C-98FE-D9BDDABEB2DB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9" y="260350"/>
            <a:ext cx="6984776" cy="855663"/>
          </a:xfrm>
        </p:spPr>
        <p:txBody>
          <a:bodyPr/>
          <a:lstStyle/>
          <a:p>
            <a:r>
              <a:rPr lang="fr-FR" altLang="en-US" dirty="0" smtClean="0"/>
              <a:t>La recherche en Génie Industriel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9981" y="1557338"/>
            <a:ext cx="7164387" cy="48244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fr-FR" altLang="en-US" sz="1600" dirty="0" smtClean="0">
              <a:solidFill>
                <a:srgbClr val="333333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fr-FR" sz="1800" dirty="0" smtClean="0"/>
              <a:t>des enseignements directement issus des recherches des </a:t>
            </a:r>
            <a:r>
              <a:rPr lang="fr-FR" sz="1800" dirty="0" smtClean="0">
                <a:solidFill>
                  <a:srgbClr val="0C9ED8"/>
                </a:solidFill>
              </a:rPr>
              <a:t>p</a:t>
            </a:r>
            <a:r>
              <a:rPr lang="fr-FR" altLang="en-US" sz="1800" dirty="0" smtClean="0">
                <a:solidFill>
                  <a:srgbClr val="0C9ED8"/>
                </a:solidFill>
              </a:rPr>
              <a:t>lusieurs </a:t>
            </a:r>
            <a:r>
              <a:rPr lang="fr-FR" sz="1800" dirty="0" smtClean="0"/>
              <a:t>laboratoires </a:t>
            </a:r>
            <a:r>
              <a:rPr lang="fr-FR" altLang="en-US" sz="1800" dirty="0" smtClean="0">
                <a:solidFill>
                  <a:srgbClr val="0C9ED8"/>
                </a:solidFill>
              </a:rPr>
              <a:t>de recherche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dirty="0" smtClean="0">
              <a:solidFill>
                <a:srgbClr val="0C9ED8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2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dirty="0" smtClean="0">
                <a:solidFill>
                  <a:schemeClr val="tx1"/>
                </a:solidFill>
              </a:rPr>
              <a:t>G-SCOP 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(Laboratoire des Sciences pour la Conception,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b="0" dirty="0" smtClean="0">
                <a:solidFill>
                  <a:srgbClr val="333333"/>
                </a:solidFill>
              </a:rPr>
              <a:t>l'Optimisation et la Production)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b="0" dirty="0" smtClean="0">
              <a:solidFill>
                <a:srgbClr val="333333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dirty="0" smtClean="0">
                <a:solidFill>
                  <a:schemeClr val="tx1"/>
                </a:solidFill>
              </a:rPr>
              <a:t>GAEL 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(Grenoble </a:t>
            </a:r>
            <a:r>
              <a:rPr lang="fr-FR" altLang="en-US" sz="1800" b="0" dirty="0" err="1" smtClean="0">
                <a:solidFill>
                  <a:srgbClr val="333333"/>
                </a:solidFill>
              </a:rPr>
              <a:t>Applied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 </a:t>
            </a:r>
            <a:r>
              <a:rPr lang="fr-FR" altLang="en-US" sz="1800" b="0" dirty="0" err="1" smtClean="0">
                <a:solidFill>
                  <a:srgbClr val="333333"/>
                </a:solidFill>
              </a:rPr>
              <a:t>Economics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 </a:t>
            </a:r>
            <a:r>
              <a:rPr lang="fr-FR" altLang="en-US" sz="1800" b="0" dirty="0" err="1" smtClean="0">
                <a:solidFill>
                  <a:srgbClr val="333333"/>
                </a:solidFill>
              </a:rPr>
              <a:t>Laboratory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)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dirty="0" smtClean="0">
              <a:solidFill>
                <a:srgbClr val="333333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dirty="0" smtClean="0">
                <a:solidFill>
                  <a:schemeClr val="tx1"/>
                </a:solidFill>
              </a:rPr>
              <a:t>CERAG</a:t>
            </a:r>
            <a:r>
              <a:rPr lang="fr-FR" altLang="en-US" sz="1800" b="0" dirty="0" smtClean="0">
                <a:solidFill>
                  <a:srgbClr val="4D4D4D"/>
                </a:solidFill>
              </a:rPr>
              <a:t> 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(Centre d'Etudes et de Recherches appliquées à la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b="0" dirty="0" smtClean="0">
                <a:solidFill>
                  <a:srgbClr val="333333"/>
                </a:solidFill>
              </a:rPr>
              <a:t>Gestion)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dirty="0" smtClean="0">
              <a:solidFill>
                <a:srgbClr val="333333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altLang="en-US" sz="1800" dirty="0" smtClean="0">
                <a:solidFill>
                  <a:schemeClr val="tx1"/>
                </a:solidFill>
              </a:rPr>
              <a:t>PACTE-CRISTO</a:t>
            </a:r>
            <a:r>
              <a:rPr lang="fr-FR" altLang="en-US" sz="1800" b="0" dirty="0" smtClean="0">
                <a:solidFill>
                  <a:srgbClr val="4D4D4D"/>
                </a:solidFill>
              </a:rPr>
              <a:t> </a:t>
            </a:r>
            <a:r>
              <a:rPr lang="fr-FR" altLang="en-US" sz="1800" b="0" dirty="0" smtClean="0">
                <a:solidFill>
                  <a:srgbClr val="333333"/>
                </a:solidFill>
              </a:rPr>
              <a:t>(Laboratoire de recherche en sciences sociales)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r-FR" sz="1800" dirty="0" smtClean="0"/>
              <a:t>et des recherches en entreprise</a:t>
            </a:r>
            <a:endParaRPr lang="fr-FR" alt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smtClean="0"/>
              <a:t>Laboratoire G-SCOP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48958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altLang="en-US" b="0" dirty="0" smtClean="0"/>
              <a:t>Implanté à Génie Industriel :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altLang="en-US" b="0" dirty="0" smtClean="0"/>
          </a:p>
          <a:p>
            <a:pPr>
              <a:lnSpc>
                <a:spcPct val="90000"/>
              </a:lnSpc>
            </a:pPr>
            <a:r>
              <a:rPr lang="fr-FR" altLang="en-US" sz="2400" b="0" i="1" dirty="0" smtClean="0"/>
              <a:t>G-SCOP</a:t>
            </a:r>
            <a:r>
              <a:rPr lang="fr-FR" altLang="en-US" sz="2400" b="0" dirty="0" smtClean="0"/>
              <a:t> : </a:t>
            </a:r>
            <a:r>
              <a:rPr lang="fr-FR" altLang="en-US" sz="2400" b="0" dirty="0" smtClean="0">
                <a:solidFill>
                  <a:srgbClr val="4D4D4D"/>
                </a:solidFill>
              </a:rPr>
              <a:t>un laboratoire pluridisciplinaire de référence pour répondre aux défis scientifiques posés par les mutations du monde industriel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altLang="en-US" sz="2400" b="0" dirty="0" smtClean="0">
              <a:solidFill>
                <a:srgbClr val="4D4D4D"/>
              </a:solidFill>
            </a:endParaRPr>
          </a:p>
          <a:p>
            <a:pPr>
              <a:lnSpc>
                <a:spcPct val="90000"/>
              </a:lnSpc>
            </a:pPr>
            <a:r>
              <a:rPr lang="fr-FR" altLang="en-US" sz="2400" b="0" dirty="0" smtClean="0">
                <a:solidFill>
                  <a:srgbClr val="4D4D4D"/>
                </a:solidFill>
              </a:rPr>
              <a:t>Allant de la </a:t>
            </a:r>
            <a:r>
              <a:rPr lang="fr-FR" altLang="en-US" sz="2400" b="0" dirty="0" smtClean="0">
                <a:solidFill>
                  <a:srgbClr val="0C9ED8"/>
                </a:solidFill>
              </a:rPr>
              <a:t>conception</a:t>
            </a:r>
            <a:r>
              <a:rPr lang="fr-FR" altLang="en-US" sz="2400" b="0" dirty="0" smtClean="0">
                <a:solidFill>
                  <a:srgbClr val="4D4D4D"/>
                </a:solidFill>
              </a:rPr>
              <a:t> des produits à la gestion des  systèmes de </a:t>
            </a:r>
            <a:r>
              <a:rPr lang="fr-FR" altLang="en-US" sz="2400" b="0" dirty="0" smtClean="0">
                <a:solidFill>
                  <a:srgbClr val="0C9ED8"/>
                </a:solidFill>
              </a:rPr>
              <a:t>production</a:t>
            </a:r>
          </a:p>
          <a:p>
            <a:pPr>
              <a:lnSpc>
                <a:spcPct val="90000"/>
              </a:lnSpc>
            </a:pPr>
            <a:r>
              <a:rPr lang="fr-FR" altLang="en-US" sz="2400" b="0" dirty="0" smtClean="0">
                <a:solidFill>
                  <a:srgbClr val="4D4D4D"/>
                </a:solidFill>
              </a:rPr>
              <a:t>S’appuyant sur de fortes compétences en </a:t>
            </a:r>
            <a:r>
              <a:rPr lang="fr-FR" altLang="en-US" sz="2400" b="0" dirty="0" smtClean="0">
                <a:solidFill>
                  <a:srgbClr val="0C9ED8"/>
                </a:solidFill>
              </a:rPr>
              <a:t>optimisation</a:t>
            </a:r>
            <a:r>
              <a:rPr lang="fr-FR" altLang="en-US" sz="2400" b="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en-US" sz="2800" dirty="0" smtClean="0"/>
              <a:t>Candidas</a:t>
            </a:r>
            <a:br>
              <a:rPr lang="fr-FR" altLang="en-US" sz="2800" dirty="0" smtClean="0"/>
            </a:br>
            <a:r>
              <a:rPr lang="fr-FR" altLang="en-US" sz="2800" dirty="0" smtClean="0"/>
              <a:t>Bilan 2006-2015</a:t>
            </a:r>
            <a:endParaRPr lang="fr-FR" altLang="en-US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98393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sz="2800" dirty="0" smtClean="0"/>
              <a:t>Origines des étudiants inscrits bilan 2006-2015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509120"/>
            <a:ext cx="3528392" cy="178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0"/>
            <a:ext cx="335709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1340768"/>
            <a:ext cx="2016224" cy="1515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1196752"/>
            <a:ext cx="254939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 l="25095" t="10427" r="26283" b="11367"/>
          <a:stretch>
            <a:fillRect/>
          </a:stretch>
        </p:blipFill>
        <p:spPr bwMode="auto">
          <a:xfrm>
            <a:off x="5004048" y="3068960"/>
            <a:ext cx="3240360" cy="313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en-US" sz="2800" dirty="0" smtClean="0"/>
              <a:t>Diplômés</a:t>
            </a:r>
            <a:br>
              <a:rPr lang="fr-FR" altLang="en-US" sz="2800" dirty="0" smtClean="0"/>
            </a:br>
            <a:r>
              <a:rPr lang="fr-FR" altLang="en-US" sz="2800" dirty="0" smtClean="0"/>
              <a:t>Bilan 2006-2015</a:t>
            </a:r>
            <a:endParaRPr lang="fr-FR" altLang="en-US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98393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en-US" sz="2800" dirty="0" smtClean="0"/>
              <a:t>Poursuite en thèse</a:t>
            </a:r>
            <a:br>
              <a:rPr lang="fr-FR" altLang="en-US" sz="2800" dirty="0" smtClean="0"/>
            </a:br>
            <a:r>
              <a:rPr lang="fr-FR" altLang="en-US" sz="2800" dirty="0" smtClean="0"/>
              <a:t>Bilan 2006-2015</a:t>
            </a:r>
            <a:endParaRPr lang="fr-FR" altLang="en-US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171C0-EAC5-4B64-A3D0-88F492EE28D9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3"/>
            <a:ext cx="5991067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1" y="260350"/>
            <a:ext cx="6516340" cy="8556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en-US" sz="2800" dirty="0" smtClean="0"/>
              <a:t>Insertion</a:t>
            </a:r>
            <a:br>
              <a:rPr lang="fr-FR" altLang="en-US" sz="2800" dirty="0" smtClean="0"/>
            </a:br>
            <a:r>
              <a:rPr lang="fr-FR" altLang="en-US" sz="2800" dirty="0" smtClean="0"/>
              <a:t>Bilan 2006-2015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076056" y="1844824"/>
            <a:ext cx="3300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altLang="en-US" sz="2400" b="1" dirty="0" smtClean="0">
                <a:solidFill>
                  <a:srgbClr val="0099FF"/>
                </a:solidFill>
                <a:latin typeface="Arial Unicode MS" pitchFamily="34" charset="-128"/>
              </a:rPr>
              <a:t>Emploi : 177 diplômés </a:t>
            </a:r>
          </a:p>
          <a:p>
            <a:r>
              <a:rPr lang="fr-FR" altLang="en-US" sz="2400" b="1" dirty="0" smtClean="0">
                <a:solidFill>
                  <a:srgbClr val="0099FF"/>
                </a:solidFill>
                <a:latin typeface="Arial Unicode MS" pitchFamily="34" charset="-128"/>
              </a:rPr>
              <a:t>en 10 ans</a:t>
            </a:r>
            <a:endParaRPr lang="fr-FR" altLang="en-US" sz="2400" b="1" dirty="0">
              <a:solidFill>
                <a:srgbClr val="0099FF"/>
              </a:solidFill>
              <a:latin typeface="Arial Unicode MS" pitchFamily="34" charset="-128"/>
            </a:endParaRP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1619672" y="5229200"/>
            <a:ext cx="30243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en-US" sz="2400" b="1" dirty="0" smtClean="0">
                <a:solidFill>
                  <a:srgbClr val="0099FF"/>
                </a:solidFill>
                <a:latin typeface="Arial Unicode MS" pitchFamily="34" charset="-128"/>
              </a:rPr>
              <a:t>Thèses : total de 76</a:t>
            </a:r>
          </a:p>
          <a:p>
            <a:r>
              <a:rPr lang="fr-FR" altLang="en-US" sz="2400" b="1" dirty="0" smtClean="0">
                <a:solidFill>
                  <a:srgbClr val="0099FF"/>
                </a:solidFill>
                <a:latin typeface="Arial Unicode MS" pitchFamily="34" charset="-128"/>
              </a:rPr>
              <a:t>Financement</a:t>
            </a:r>
          </a:p>
          <a:p>
            <a:endParaRPr lang="fr-FR" altLang="en-US" sz="2400" b="1" dirty="0">
              <a:solidFill>
                <a:srgbClr val="0099FF"/>
              </a:solidFill>
              <a:latin typeface="Arial Unicode MS" pitchFamily="34" charset="-128"/>
            </a:endParaRP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/>
          <a:srcRect l="20961" t="5214" r="23143" b="8760"/>
          <a:stretch>
            <a:fillRect/>
          </a:stretch>
        </p:blipFill>
        <p:spPr bwMode="auto">
          <a:xfrm>
            <a:off x="5148064" y="3501008"/>
            <a:ext cx="3456384" cy="285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6147" t="7848" r="17795" b="5828"/>
          <a:stretch>
            <a:fillRect/>
          </a:stretch>
        </p:blipFill>
        <p:spPr bwMode="auto">
          <a:xfrm>
            <a:off x="395536" y="1484784"/>
            <a:ext cx="4032448" cy="2957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 GI ppt">
  <a:themeElements>
    <a:clrScheme name="Masque GI 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que GI pp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Masque GI 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GI pp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GI pp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GI pp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GI pp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GI pp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GI pp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PrésentationGI</Template>
  <TotalTime>15705</TotalTime>
  <Words>1194</Words>
  <Application>Microsoft Office PowerPoint</Application>
  <PresentationFormat>Affichage à l'écran (4:3)</PresentationFormat>
  <Paragraphs>320</Paragraphs>
  <Slides>24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Masque GI ppt</vt:lpstr>
      <vt:lpstr>M2 Recherche - Génie Industriel </vt:lpstr>
      <vt:lpstr>Master 2R génie Industriel</vt:lpstr>
      <vt:lpstr>La recherche en Génie Industriel</vt:lpstr>
      <vt:lpstr>Laboratoire G-SCOP</vt:lpstr>
      <vt:lpstr>Candidas Bilan 2006-2015</vt:lpstr>
      <vt:lpstr>Origines des étudiants inscrits bilan 2006-2015</vt:lpstr>
      <vt:lpstr>Diplômés Bilan 2006-2015</vt:lpstr>
      <vt:lpstr>Poursuite en thèse Bilan 2006-2015</vt:lpstr>
      <vt:lpstr>Insertion Bilan 2006-2015</vt:lpstr>
      <vt:lpstr>Quelques parcours après le master</vt:lpstr>
      <vt:lpstr>Bilan recrutement  votre promo 2015-2016</vt:lpstr>
      <vt:lpstr>Origines des étudiants  promo 2015-2016</vt:lpstr>
      <vt:lpstr>Organisation globale</vt:lpstr>
      <vt:lpstr>Emploi du temps</vt:lpstr>
      <vt:lpstr>Emploi du temps</vt:lpstr>
      <vt:lpstr>Emploi du temps</vt:lpstr>
      <vt:lpstr>Diapositive 17</vt:lpstr>
      <vt:lpstr>Diapositive 18</vt:lpstr>
      <vt:lpstr>Diapositive 19</vt:lpstr>
      <vt:lpstr>Modelling and Optimization in Product Design</vt:lpstr>
      <vt:lpstr>Knowledge and collaboration in design</vt:lpstr>
      <vt:lpstr>Stage de master</vt:lpstr>
      <vt:lpstr>Stage de master</vt:lpstr>
      <vt:lpstr>Planning</vt:lpstr>
    </vt:vector>
  </TitlesOfParts>
  <Company>GSCOP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métiers de nos ingénieurs</dc:title>
  <dc:creator>marinp</dc:creator>
  <cp:lastModifiedBy>hadjhamk</cp:lastModifiedBy>
  <cp:revision>588</cp:revision>
  <cp:lastPrinted>2013-09-17T12:48:20Z</cp:lastPrinted>
  <dcterms:created xsi:type="dcterms:W3CDTF">2011-02-09T19:16:40Z</dcterms:created>
  <dcterms:modified xsi:type="dcterms:W3CDTF">2016-01-15T08:44:54Z</dcterms:modified>
</cp:coreProperties>
</file>